
<file path=[Content_Types].xml><?xml version="1.0" encoding="utf-8"?>
<Types xmlns="http://schemas.openxmlformats.org/package/2006/content-types">
  <Default Extension="bin" ContentType="image/unknown"/>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4"/>
  </p:notesMasterIdLst>
  <p:sldIdLst>
    <p:sldId id="256" r:id="rId3"/>
    <p:sldId id="257" r:id="rId4"/>
    <p:sldId id="266" r:id="rId5"/>
    <p:sldId id="278" r:id="rId6"/>
    <p:sldId id="279" r:id="rId7"/>
    <p:sldId id="280" r:id="rId8"/>
    <p:sldId id="281" r:id="rId9"/>
    <p:sldId id="282" r:id="rId10"/>
    <p:sldId id="283" r:id="rId11"/>
    <p:sldId id="267" r:id="rId12"/>
    <p:sldId id="268" r:id="rId13"/>
    <p:sldId id="269" r:id="rId14"/>
    <p:sldId id="270" r:id="rId15"/>
    <p:sldId id="271" r:id="rId16"/>
    <p:sldId id="272" r:id="rId17"/>
    <p:sldId id="273" r:id="rId18"/>
    <p:sldId id="274" r:id="rId19"/>
    <p:sldId id="258" r:id="rId20"/>
    <p:sldId id="259" r:id="rId21"/>
    <p:sldId id="260" r:id="rId22"/>
    <p:sldId id="261" r:id="rId23"/>
    <p:sldId id="284" r:id="rId24"/>
    <p:sldId id="275" r:id="rId25"/>
    <p:sldId id="277" r:id="rId26"/>
    <p:sldId id="285" r:id="rId27"/>
    <p:sldId id="287" r:id="rId28"/>
    <p:sldId id="289" r:id="rId29"/>
    <p:sldId id="290" r:id="rId30"/>
    <p:sldId id="292" r:id="rId31"/>
    <p:sldId id="293" r:id="rId32"/>
    <p:sldId id="294"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bin>
</file>

<file path=ppt/media/image27.png>
</file>

<file path=ppt/media/image28.png>
</file>

<file path=ppt/media/image3.jpg>
</file>

<file path=ppt/media/image4.gif>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3F5192-E3C8-4F1E-9228-BA93EB648F12}" type="datetimeFigureOut">
              <a:rPr lang="en-IN" smtClean="0"/>
              <a:t>01-09-2023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0EBEDA-F366-41FD-B3BB-63073E2DFEA9}" type="slidenum">
              <a:rPr lang="en-IN" smtClean="0"/>
              <a:t>‹#›</a:t>
            </a:fld>
            <a:endParaRPr lang="en-IN"/>
          </a:p>
        </p:txBody>
      </p:sp>
    </p:spTree>
    <p:extLst>
      <p:ext uri="{BB962C8B-B14F-4D97-AF65-F5344CB8AC3E}">
        <p14:creationId xmlns:p14="http://schemas.microsoft.com/office/powerpoint/2010/main" val="1536409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3" name="Google Shape;123;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9013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871EC-CCE7-7C02-6032-2093D428F2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A706EAA-FE59-CE24-7143-30FC8441B1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42CF768-E2DC-6FBA-3F6D-EE24AE122021}"/>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5" name="Footer Placeholder 4">
            <a:extLst>
              <a:ext uri="{FF2B5EF4-FFF2-40B4-BE49-F238E27FC236}">
                <a16:creationId xmlns:a16="http://schemas.microsoft.com/office/drawing/2014/main" id="{7A475E2A-CB7F-E262-1142-6C3293094E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A4BDA03-CBF2-7764-2CC4-5352DC77D063}"/>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17935331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23218-E590-DB1F-DE3E-AEADAF36459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D8EEC2A-6612-A3D7-8B21-33D6DFACB6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40561CC-5FE3-DB07-8B4E-15E2478B756B}"/>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5" name="Footer Placeholder 4">
            <a:extLst>
              <a:ext uri="{FF2B5EF4-FFF2-40B4-BE49-F238E27FC236}">
                <a16:creationId xmlns:a16="http://schemas.microsoft.com/office/drawing/2014/main" id="{C062E596-1357-6751-2338-92E10C5C27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DEBCEA4-E654-A853-000E-86D97506C461}"/>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1004330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493BF7-B636-4A18-EF24-593FB7F3A30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8B9C0C5-7311-BBD8-F8CE-6BB612759C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F29F97-A1DB-7988-C872-A0382B3AA63C}"/>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5" name="Footer Placeholder 4">
            <a:extLst>
              <a:ext uri="{FF2B5EF4-FFF2-40B4-BE49-F238E27FC236}">
                <a16:creationId xmlns:a16="http://schemas.microsoft.com/office/drawing/2014/main" id="{3C5FD654-5382-475C-9EB3-7F3B56C817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06CFFEB-CBF5-7E61-96D7-288A0406153D}"/>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3700023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914400" y="2130426"/>
            <a:ext cx="10363200" cy="14700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7" name="Google Shape;17;p2"/>
          <p:cNvSpPr txBox="1">
            <a:spLocks noGrp="1"/>
          </p:cNvSpPr>
          <p:nvPr>
            <p:ph type="subTitle" idx="1"/>
          </p:nvPr>
        </p:nvSpPr>
        <p:spPr>
          <a:xfrm>
            <a:off x="1828800" y="3886200"/>
            <a:ext cx="8534400" cy="1752600"/>
          </a:xfrm>
          <a:prstGeom prst="rect">
            <a:avLst/>
          </a:prstGeom>
          <a:noFill/>
          <a:ln>
            <a:noFill/>
          </a:ln>
        </p:spPr>
        <p:txBody>
          <a:bodyPr spcFirstLastPara="1" wrap="square" lIns="91425" tIns="91425" rIns="91425" bIns="91425" anchor="t" anchorCtr="0">
            <a:noAutofit/>
          </a:bodyPr>
          <a:lstStyle>
            <a:lvl1pPr marL="0" marR="0" lvl="0" indent="0" algn="ctr" rtl="0">
              <a:spcBef>
                <a:spcPts val="64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spcAft>
                <a:spcPts val="0"/>
              </a:spcAft>
              <a:buClr>
                <a:srgbClr val="888888"/>
              </a:buClr>
              <a:buSzPts val="2800"/>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8" name="Google Shape;18;p2"/>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 name="Google Shape;19;p2"/>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2"/>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6566728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609600" y="274638"/>
            <a:ext cx="109728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3" name="Google Shape;23;p3"/>
          <p:cNvSpPr txBox="1">
            <a:spLocks noGrp="1"/>
          </p:cNvSpPr>
          <p:nvPr>
            <p:ph type="body" idx="1"/>
          </p:nvPr>
        </p:nvSpPr>
        <p:spPr>
          <a:xfrm>
            <a:off x="609600" y="1600201"/>
            <a:ext cx="10972800" cy="4525963"/>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40029236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609600" y="274638"/>
            <a:ext cx="109728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9" name="Google Shape;29;p4"/>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 name="Google Shape;30;p4"/>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 name="Google Shape;31;p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3291449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
        <p:cNvGrpSpPr/>
        <p:nvPr/>
      </p:nvGrpSpPr>
      <p:grpSpPr>
        <a:xfrm>
          <a:off x="0" y="0"/>
          <a:ext cx="0" cy="0"/>
          <a:chOff x="0" y="0"/>
          <a:chExt cx="0" cy="0"/>
        </a:xfrm>
      </p:grpSpPr>
      <p:sp>
        <p:nvSpPr>
          <p:cNvPr id="33" name="Google Shape;33;p5"/>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 name="Google Shape;34;p5"/>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5" name="Google Shape;35;p5"/>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2936199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963084" y="4406901"/>
            <a:ext cx="10363200" cy="1362075"/>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chemeClr val="dk1"/>
              </a:buClr>
              <a:buSzPts val="4000"/>
              <a:buFont typeface="Calibri"/>
              <a:buNone/>
              <a:defRPr sz="4000" b="1"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38" name="Google Shape;38;p6"/>
          <p:cNvSpPr txBox="1">
            <a:spLocks noGrp="1"/>
          </p:cNvSpPr>
          <p:nvPr>
            <p:ph type="body" idx="1"/>
          </p:nvPr>
        </p:nvSpPr>
        <p:spPr>
          <a:xfrm>
            <a:off x="963084" y="2906713"/>
            <a:ext cx="10363200" cy="1500187"/>
          </a:xfrm>
          <a:prstGeom prst="rect">
            <a:avLst/>
          </a:prstGeom>
          <a:noFill/>
          <a:ln>
            <a:noFill/>
          </a:ln>
        </p:spPr>
        <p:txBody>
          <a:bodyPr spcFirstLastPara="1" wrap="square" lIns="91425" tIns="91425" rIns="91425" bIns="91425" anchor="b" anchorCtr="0">
            <a:noAutofit/>
          </a:bodyPr>
          <a:lstStyle>
            <a:lvl1pPr marL="457200" marR="0" lvl="0" indent="-228600" algn="l"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spcBef>
                <a:spcPts val="32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39" name="Google Shape;39;p6"/>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0" name="Google Shape;40;p6"/>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1" name="Google Shape;41;p6"/>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40740642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42"/>
        <p:cNvGrpSpPr/>
        <p:nvPr/>
      </p:nvGrpSpPr>
      <p:grpSpPr>
        <a:xfrm>
          <a:off x="0" y="0"/>
          <a:ext cx="0" cy="0"/>
          <a:chOff x="0" y="0"/>
          <a:chExt cx="0" cy="0"/>
        </a:xfrm>
      </p:grpSpPr>
      <p:sp>
        <p:nvSpPr>
          <p:cNvPr id="43" name="Google Shape;43;p7"/>
          <p:cNvSpPr txBox="1">
            <a:spLocks noGrp="1"/>
          </p:cNvSpPr>
          <p:nvPr>
            <p:ph type="title"/>
          </p:nvPr>
        </p:nvSpPr>
        <p:spPr>
          <a:xfrm>
            <a:off x="609600" y="274638"/>
            <a:ext cx="109728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4" name="Google Shape;44;p7"/>
          <p:cNvSpPr txBox="1">
            <a:spLocks noGrp="1"/>
          </p:cNvSpPr>
          <p:nvPr>
            <p:ph type="body" idx="1"/>
          </p:nvPr>
        </p:nvSpPr>
        <p:spPr>
          <a:xfrm>
            <a:off x="609600" y="1600201"/>
            <a:ext cx="5384800" cy="4525963"/>
          </a:xfrm>
          <a:prstGeom prst="rect">
            <a:avLst/>
          </a:prstGeom>
          <a:noFill/>
          <a:ln>
            <a:noFill/>
          </a:ln>
        </p:spPr>
        <p:txBody>
          <a:bodyPr spcFirstLastPara="1" wrap="square" lIns="91425" tIns="91425" rIns="91425" bIns="91425" anchor="t" anchorCtr="0">
            <a:noAutofit/>
          </a:bodyPr>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7"/>
          <p:cNvSpPr txBox="1">
            <a:spLocks noGrp="1"/>
          </p:cNvSpPr>
          <p:nvPr>
            <p:ph type="body" idx="2"/>
          </p:nvPr>
        </p:nvSpPr>
        <p:spPr>
          <a:xfrm>
            <a:off x="6197600" y="1600201"/>
            <a:ext cx="5384800" cy="4525963"/>
          </a:xfrm>
          <a:prstGeom prst="rect">
            <a:avLst/>
          </a:prstGeom>
          <a:noFill/>
          <a:ln>
            <a:noFill/>
          </a:ln>
        </p:spPr>
        <p:txBody>
          <a:bodyPr spcFirstLastPara="1" wrap="square" lIns="91425" tIns="91425" rIns="91425" bIns="91425" anchor="t" anchorCtr="0">
            <a:noAutofit/>
          </a:bodyPr>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6" name="Google Shape;46;p7"/>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7"/>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8" name="Google Shape;48;p7"/>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5747415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609600" y="274638"/>
            <a:ext cx="109728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51" name="Google Shape;51;p8"/>
          <p:cNvSpPr txBox="1">
            <a:spLocks noGrp="1"/>
          </p:cNvSpPr>
          <p:nvPr>
            <p:ph type="body" idx="1"/>
          </p:nvPr>
        </p:nvSpPr>
        <p:spPr>
          <a:xfrm>
            <a:off x="609600" y="1535113"/>
            <a:ext cx="5386917" cy="639762"/>
          </a:xfrm>
          <a:prstGeom prst="rect">
            <a:avLst/>
          </a:prstGeom>
          <a:noFill/>
          <a:ln>
            <a:noFill/>
          </a:ln>
        </p:spPr>
        <p:txBody>
          <a:bodyPr spcFirstLastPara="1" wrap="square" lIns="91425" tIns="91425" rIns="91425" bIns="91425" anchor="b" anchorCtr="0">
            <a:noAutofit/>
          </a:bodyPr>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2" name="Google Shape;52;p8"/>
          <p:cNvSpPr txBox="1">
            <a:spLocks noGrp="1"/>
          </p:cNvSpPr>
          <p:nvPr>
            <p:ph type="body" idx="2"/>
          </p:nvPr>
        </p:nvSpPr>
        <p:spPr>
          <a:xfrm>
            <a:off x="609600" y="2174875"/>
            <a:ext cx="5386917" cy="3951288"/>
          </a:xfrm>
          <a:prstGeom prst="rect">
            <a:avLst/>
          </a:prstGeom>
          <a:noFill/>
          <a:ln>
            <a:noFill/>
          </a:ln>
        </p:spPr>
        <p:txBody>
          <a:bodyPr spcFirstLastPara="1" wrap="square" lIns="91425" tIns="91425" rIns="91425" bIns="91425"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53" name="Google Shape;53;p8"/>
          <p:cNvSpPr txBox="1">
            <a:spLocks noGrp="1"/>
          </p:cNvSpPr>
          <p:nvPr>
            <p:ph type="body" idx="3"/>
          </p:nvPr>
        </p:nvSpPr>
        <p:spPr>
          <a:xfrm>
            <a:off x="6193368" y="1535113"/>
            <a:ext cx="5389033" cy="639762"/>
          </a:xfrm>
          <a:prstGeom prst="rect">
            <a:avLst/>
          </a:prstGeom>
          <a:noFill/>
          <a:ln>
            <a:noFill/>
          </a:ln>
        </p:spPr>
        <p:txBody>
          <a:bodyPr spcFirstLastPara="1" wrap="square" lIns="91425" tIns="91425" rIns="91425" bIns="91425" anchor="b" anchorCtr="0">
            <a:noAutofit/>
          </a:bodyPr>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4" name="Google Shape;54;p8"/>
          <p:cNvSpPr txBox="1">
            <a:spLocks noGrp="1"/>
          </p:cNvSpPr>
          <p:nvPr>
            <p:ph type="body" idx="4"/>
          </p:nvPr>
        </p:nvSpPr>
        <p:spPr>
          <a:xfrm>
            <a:off x="6193368" y="2174875"/>
            <a:ext cx="5389033" cy="3951288"/>
          </a:xfrm>
          <a:prstGeom prst="rect">
            <a:avLst/>
          </a:prstGeom>
          <a:noFill/>
          <a:ln>
            <a:noFill/>
          </a:ln>
        </p:spPr>
        <p:txBody>
          <a:bodyPr spcFirstLastPara="1" wrap="square" lIns="91425" tIns="91425" rIns="91425" bIns="91425"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55" name="Google Shape;55;p8"/>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6" name="Google Shape;56;p8"/>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8"/>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2978599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609601" y="273050"/>
            <a:ext cx="4011084" cy="1162050"/>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Clr>
                <a:schemeClr val="dk1"/>
              </a:buClr>
              <a:buSzPts val="2000"/>
              <a:buFont typeface="Calibri"/>
              <a:buNone/>
              <a:defRPr sz="2000" b="1"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60" name="Google Shape;60;p9"/>
          <p:cNvSpPr txBox="1">
            <a:spLocks noGrp="1"/>
          </p:cNvSpPr>
          <p:nvPr>
            <p:ph type="body" idx="1"/>
          </p:nvPr>
        </p:nvSpPr>
        <p:spPr>
          <a:xfrm>
            <a:off x="4766733" y="273051"/>
            <a:ext cx="6815667" cy="5853113"/>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Google Shape;61;p9"/>
          <p:cNvSpPr txBox="1">
            <a:spLocks noGrp="1"/>
          </p:cNvSpPr>
          <p:nvPr>
            <p:ph type="body" idx="2"/>
          </p:nvPr>
        </p:nvSpPr>
        <p:spPr>
          <a:xfrm>
            <a:off x="609601" y="1435101"/>
            <a:ext cx="4011084" cy="4691063"/>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2" name="Google Shape;62;p9"/>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3" name="Google Shape;63;p9"/>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4207531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F7A0F-7816-422D-EED7-35750301CA5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CBD9E95-41C2-FBE8-91BB-65EB235EA38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5B9A1D-1407-BD36-38F4-0634F117BBEC}"/>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5" name="Footer Placeholder 4">
            <a:extLst>
              <a:ext uri="{FF2B5EF4-FFF2-40B4-BE49-F238E27FC236}">
                <a16:creationId xmlns:a16="http://schemas.microsoft.com/office/drawing/2014/main" id="{2E2723DD-2CA9-C9AA-0250-9A6655AD3EA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B11F36-388A-54C2-CEDE-70E5B3C59313}"/>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15182895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2389717" y="4800600"/>
            <a:ext cx="7315200" cy="566738"/>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Clr>
                <a:schemeClr val="dk1"/>
              </a:buClr>
              <a:buSzPts val="2000"/>
              <a:buFont typeface="Calibri"/>
              <a:buNone/>
              <a:defRPr sz="2000" b="1"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67" name="Google Shape;67;p10"/>
          <p:cNvSpPr>
            <a:spLocks noGrp="1"/>
          </p:cNvSpPr>
          <p:nvPr>
            <p:ph type="pic" idx="2"/>
          </p:nvPr>
        </p:nvSpPr>
        <p:spPr>
          <a:xfrm>
            <a:off x="2389717" y="612775"/>
            <a:ext cx="7315200" cy="4114800"/>
          </a:xfrm>
          <a:prstGeom prst="rect">
            <a:avLst/>
          </a:prstGeom>
          <a:noFill/>
          <a:ln>
            <a:noFill/>
          </a:ln>
        </p:spPr>
        <p:txBody>
          <a:bodyPr spcFirstLastPara="1" wrap="square" lIns="91425" tIns="91425" rIns="91425" bIns="91425" anchor="t" anchorCtr="0">
            <a:noAutofit/>
          </a:bodyPr>
          <a:lstStyle>
            <a:lvl1pPr marL="0" marR="0" lvl="0" indent="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2389717" y="5367338"/>
            <a:ext cx="7315200" cy="804862"/>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9" name="Google Shape;69;p10"/>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0" name="Google Shape;70;p10"/>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0"/>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6924678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609600" y="274638"/>
            <a:ext cx="109728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4" name="Google Shape;74;p11"/>
          <p:cNvSpPr txBox="1">
            <a:spLocks noGrp="1"/>
          </p:cNvSpPr>
          <p:nvPr>
            <p:ph type="body" idx="1"/>
          </p:nvPr>
        </p:nvSpPr>
        <p:spPr>
          <a:xfrm rot="5400000">
            <a:off x="3833019" y="-1623219"/>
            <a:ext cx="4525963" cy="10972800"/>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5" name="Google Shape;75;p11"/>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Google Shape;76;p11"/>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7" name="Google Shape;77;p11"/>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4623245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 Title and 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285038" y="1828800"/>
            <a:ext cx="5851525" cy="27432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80" name="Google Shape;80;p12"/>
          <p:cNvSpPr txBox="1">
            <a:spLocks noGrp="1"/>
          </p:cNvSpPr>
          <p:nvPr>
            <p:ph type="body" idx="1"/>
          </p:nvPr>
        </p:nvSpPr>
        <p:spPr>
          <a:xfrm rot="5400000">
            <a:off x="1697039" y="-812799"/>
            <a:ext cx="5851525" cy="8026400"/>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Google Shape;81;p12"/>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2"/>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3" name="Google Shape;83;p12"/>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524899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5B2CE-8D18-DDE9-831E-28FB64FC990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95D57FD-2596-54ED-100E-2DD36F7363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B39783-2532-684B-54AB-4B63119BA6BE}"/>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5" name="Footer Placeholder 4">
            <a:extLst>
              <a:ext uri="{FF2B5EF4-FFF2-40B4-BE49-F238E27FC236}">
                <a16:creationId xmlns:a16="http://schemas.microsoft.com/office/drawing/2014/main" id="{D5754012-128B-D890-4E58-8BF6EC2B531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0CB978-7A47-473E-DC18-4596E2185A19}"/>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3642069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D4EA1-BC69-4F63-F1FB-D93028A7993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FD15A6C-83AC-9428-6BB3-E238DBDF2F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70EA51E-64FD-3E13-E202-3FF9D75252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44D1C36-FF12-FF25-480C-749F35EF3C1B}"/>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6" name="Footer Placeholder 5">
            <a:extLst>
              <a:ext uri="{FF2B5EF4-FFF2-40B4-BE49-F238E27FC236}">
                <a16:creationId xmlns:a16="http://schemas.microsoft.com/office/drawing/2014/main" id="{BF118AFE-5086-426B-977B-DB080406814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94E7536-651F-D38F-3C79-15AD9D9D1914}"/>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2063253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4723E-8068-8EB0-1B64-75EDDA41052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485D18F-11A9-6CC8-48C0-F62F60E78A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E8D88B-C1D8-CFFD-D74B-57CB1F7F4E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DE6E344-49A1-AE1A-D279-9883EBAF7D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E2C6ACF-0F16-DC00-E15F-8FC946BB458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D5C468E-145E-3D95-C59C-2B5D5AD16079}"/>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8" name="Footer Placeholder 7">
            <a:extLst>
              <a:ext uri="{FF2B5EF4-FFF2-40B4-BE49-F238E27FC236}">
                <a16:creationId xmlns:a16="http://schemas.microsoft.com/office/drawing/2014/main" id="{DBD62D28-BF73-C4B0-7828-353474AB3F4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56993FA-8D39-BD3B-B744-806994DFE7C8}"/>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326500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FCF41-A4A9-A9F8-2A51-8A57E6C2F97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8806FB5-FE77-0C08-1B83-D38726F9476A}"/>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4" name="Footer Placeholder 3">
            <a:extLst>
              <a:ext uri="{FF2B5EF4-FFF2-40B4-BE49-F238E27FC236}">
                <a16:creationId xmlns:a16="http://schemas.microsoft.com/office/drawing/2014/main" id="{3C5AD396-ED75-9B73-288A-69C2569BC7B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C820485-B69A-8208-7B9C-F5B1A0FE1BDB}"/>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4049409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CF0B6C-34E7-2192-504B-C306502A6650}"/>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3" name="Footer Placeholder 2">
            <a:extLst>
              <a:ext uri="{FF2B5EF4-FFF2-40B4-BE49-F238E27FC236}">
                <a16:creationId xmlns:a16="http://schemas.microsoft.com/office/drawing/2014/main" id="{87DA31B5-8CF1-2917-6950-3CD5A0C76D0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06BBF6E-BF16-6820-F1AB-614BFAC38BBB}"/>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15648637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B2134-7622-190E-8611-9ACC024902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73BF272-4A6F-A628-0069-C52F6A8C8A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DCDD682-C713-D6FB-38E6-17F3C6C5A2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AE2ECB-B5F1-E235-8916-7F51DD2347AE}"/>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6" name="Footer Placeholder 5">
            <a:extLst>
              <a:ext uri="{FF2B5EF4-FFF2-40B4-BE49-F238E27FC236}">
                <a16:creationId xmlns:a16="http://schemas.microsoft.com/office/drawing/2014/main" id="{729A1440-F228-3F02-29C8-AAE257EF90C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B8E8DAD-2C60-2168-F8D2-D6AB8993DA81}"/>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1636562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4F0E6-178F-2E84-610B-84B0CEF6C1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71C51C2-738E-3F04-5961-576CA56E89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F94BF36-3A2E-6309-6E12-56DEF359FA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766900-1782-5D6D-46BD-2032AEE136AB}"/>
              </a:ext>
            </a:extLst>
          </p:cNvPr>
          <p:cNvSpPr>
            <a:spLocks noGrp="1"/>
          </p:cNvSpPr>
          <p:nvPr>
            <p:ph type="dt" sz="half" idx="10"/>
          </p:nvPr>
        </p:nvSpPr>
        <p:spPr/>
        <p:txBody>
          <a:bodyPr/>
          <a:lstStyle/>
          <a:p>
            <a:fld id="{CC94C798-26EC-4C18-8FA2-E7FBDF3389DB}" type="datetimeFigureOut">
              <a:rPr lang="en-IN" smtClean="0"/>
              <a:t>01-09-2023</a:t>
            </a:fld>
            <a:endParaRPr lang="en-IN"/>
          </a:p>
        </p:txBody>
      </p:sp>
      <p:sp>
        <p:nvSpPr>
          <p:cNvPr id="6" name="Footer Placeholder 5">
            <a:extLst>
              <a:ext uri="{FF2B5EF4-FFF2-40B4-BE49-F238E27FC236}">
                <a16:creationId xmlns:a16="http://schemas.microsoft.com/office/drawing/2014/main" id="{A0AD01C4-470C-1483-5940-1B5A1EB3DC2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F852FCF-928C-1F3E-050A-2026C9F503BD}"/>
              </a:ext>
            </a:extLst>
          </p:cNvPr>
          <p:cNvSpPr>
            <a:spLocks noGrp="1"/>
          </p:cNvSpPr>
          <p:nvPr>
            <p:ph type="sldNum" sz="quarter" idx="12"/>
          </p:nvPr>
        </p:nvSpPr>
        <p:spPr/>
        <p:txBody>
          <a:bodyPr/>
          <a:lstStyle/>
          <a:p>
            <a:fld id="{55BB83C3-BF1B-4B15-AD19-93A0C88C4881}" type="slidenum">
              <a:rPr lang="en-IN" smtClean="0"/>
              <a:t>‹#›</a:t>
            </a:fld>
            <a:endParaRPr lang="en-IN"/>
          </a:p>
        </p:txBody>
      </p:sp>
    </p:spTree>
    <p:extLst>
      <p:ext uri="{BB962C8B-B14F-4D97-AF65-F5344CB8AC3E}">
        <p14:creationId xmlns:p14="http://schemas.microsoft.com/office/powerpoint/2010/main" val="3021594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75A554-2AC4-8BC8-FC41-5F429A3ADF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24BE2BD-309B-85F2-D823-B6B4D20FC1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93A052-4040-B67F-BEA4-8C7A1D12B2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94C798-26EC-4C18-8FA2-E7FBDF3389DB}" type="datetimeFigureOut">
              <a:rPr lang="en-IN" smtClean="0"/>
              <a:t>01-09-2023</a:t>
            </a:fld>
            <a:endParaRPr lang="en-IN"/>
          </a:p>
        </p:txBody>
      </p:sp>
      <p:sp>
        <p:nvSpPr>
          <p:cNvPr id="5" name="Footer Placeholder 4">
            <a:extLst>
              <a:ext uri="{FF2B5EF4-FFF2-40B4-BE49-F238E27FC236}">
                <a16:creationId xmlns:a16="http://schemas.microsoft.com/office/drawing/2014/main" id="{95AE4AE2-E093-DC7A-4551-C9007999F2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975C4CD-2961-6796-613F-9397ECB14B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BB83C3-BF1B-4B15-AD19-93A0C88C4881}" type="slidenum">
              <a:rPr lang="en-IN" smtClean="0"/>
              <a:t>‹#›</a:t>
            </a:fld>
            <a:endParaRPr lang="en-IN"/>
          </a:p>
        </p:txBody>
      </p:sp>
    </p:spTree>
    <p:extLst>
      <p:ext uri="{BB962C8B-B14F-4D97-AF65-F5344CB8AC3E}">
        <p14:creationId xmlns:p14="http://schemas.microsoft.com/office/powerpoint/2010/main" val="31415431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09600" y="274638"/>
            <a:ext cx="109728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09600" y="1600201"/>
            <a:ext cx="10972800" cy="4525963"/>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609600" y="6356351"/>
            <a:ext cx="28448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165600" y="6356351"/>
            <a:ext cx="38608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438453679"/>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bin"/><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en.wikipedia.org/wiki/Lotus_effect" TargetMode="External"/><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hyperlink" Target="http://lotus-shower.isunet.edu/the_lotus_effect.htm"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www.physorg.com/news136026100.html"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hyperlink" Target="http://www.biomimicryinstitute.org/case-studies/case-studies/" TargetMode="External"/><Relationship Id="rId4" Type="http://schemas.openxmlformats.org/officeDocument/2006/relationships/hyperlink" Target="http://en.percenta.com/nanotechnology-lotus-effect.ph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CB55A1-200B-663C-6DDF-EA08AA611809}"/>
              </a:ext>
            </a:extLst>
          </p:cNvPr>
          <p:cNvSpPr txBox="1"/>
          <p:nvPr/>
        </p:nvSpPr>
        <p:spPr>
          <a:xfrm>
            <a:off x="732453" y="197346"/>
            <a:ext cx="10585579" cy="6463308"/>
          </a:xfrm>
          <a:prstGeom prst="rect">
            <a:avLst/>
          </a:prstGeom>
          <a:noFill/>
        </p:spPr>
        <p:txBody>
          <a:bodyPr wrap="square" rtlCol="0">
            <a:spAutoFit/>
          </a:bodyPr>
          <a:lstStyle/>
          <a:p>
            <a:r>
              <a:rPr lang="en-IN" b="1" dirty="0"/>
              <a:t>Lotus : Self cleaning surfaces</a:t>
            </a:r>
          </a:p>
          <a:p>
            <a:r>
              <a:rPr lang="en-US" b="1" dirty="0"/>
              <a:t>Some biological systems have developed surfaces covered with micro and nanostructures, having</a:t>
            </a:r>
          </a:p>
          <a:p>
            <a:r>
              <a:rPr lang="en-US" b="1" dirty="0"/>
              <a:t>antiwetting, anti-adhesive, and self-cleaning properties.</a:t>
            </a:r>
          </a:p>
          <a:p>
            <a:endParaRPr lang="en-US" b="1" dirty="0"/>
          </a:p>
          <a:p>
            <a:r>
              <a:rPr lang="en-US" b="1" dirty="0"/>
              <a:t> The most prominent example is the so-called lotus-effect described for plant surfaces and successfully applied in numerous industrial materials, such as paints, roof tiles, spoons, and sinks.</a:t>
            </a:r>
          </a:p>
          <a:p>
            <a:r>
              <a:rPr lang="en-US" b="1" dirty="0"/>
              <a:t>The majority of surfaces of vascular plants are covered by a hydrophobic cuticle, which has an</a:t>
            </a:r>
          </a:p>
          <a:p>
            <a:r>
              <a:rPr lang="en-US" b="1" dirty="0"/>
              <a:t>external layer consisting of so-called epicuticular waxes. </a:t>
            </a:r>
          </a:p>
          <a:p>
            <a:endParaRPr lang="en-US" b="1" dirty="0"/>
          </a:p>
          <a:p>
            <a:r>
              <a:rPr lang="en-US" b="1" dirty="0"/>
              <a:t>The layer often contains wax crystalloids, with dimensions ranging from hundreds of nanometers to micrometers . </a:t>
            </a:r>
          </a:p>
          <a:p>
            <a:endParaRPr lang="en-US" b="1" dirty="0"/>
          </a:p>
          <a:p>
            <a:r>
              <a:rPr lang="en-US" b="1" dirty="0"/>
              <a:t>The roughness of the hydrophobic plant surface decreases wettability, which is reflected in a greater contact-angle of water droplets on such surfaces, compared to smooth surfaces of the same chemical composition.</a:t>
            </a:r>
          </a:p>
          <a:p>
            <a:endParaRPr lang="en-US" b="1" dirty="0"/>
          </a:p>
          <a:p>
            <a:r>
              <a:rPr lang="en-US" b="1" dirty="0"/>
              <a:t> This property of structured hydrophobic plant surfaces results in their ability to be cleaned by rolling drops of water. </a:t>
            </a:r>
          </a:p>
          <a:p>
            <a:endParaRPr lang="en-US" b="1" dirty="0"/>
          </a:p>
          <a:p>
            <a:r>
              <a:rPr lang="en-US" b="1" dirty="0"/>
              <a:t>Particles contaminating plant surfaces consist, in most cases, of material that is more readily wetted than</a:t>
            </a:r>
          </a:p>
          <a:p>
            <a:r>
              <a:rPr lang="en-US" b="1" dirty="0"/>
              <a:t>hydrophobic wax components. </a:t>
            </a:r>
          </a:p>
          <a:p>
            <a:endParaRPr lang="en-US" b="1" dirty="0"/>
          </a:p>
          <a:p>
            <a:r>
              <a:rPr lang="en-US" b="1" dirty="0"/>
              <a:t>Contaminants usually rest on the tips of the surface structures, so that the real contact area between the particles and plant surface is minimized. </a:t>
            </a:r>
            <a:endParaRPr lang="en-IN" b="1" dirty="0"/>
          </a:p>
        </p:txBody>
      </p:sp>
    </p:spTree>
    <p:extLst>
      <p:ext uri="{BB962C8B-B14F-4D97-AF65-F5344CB8AC3E}">
        <p14:creationId xmlns:p14="http://schemas.microsoft.com/office/powerpoint/2010/main" val="91882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6699F3-5C0E-0ED8-E4D9-BB8D82439F42}"/>
              </a:ext>
            </a:extLst>
          </p:cNvPr>
          <p:cNvPicPr>
            <a:picLocks noChangeAspect="1"/>
          </p:cNvPicPr>
          <p:nvPr/>
        </p:nvPicPr>
        <p:blipFill>
          <a:blip r:embed="rId2"/>
          <a:stretch>
            <a:fillRect/>
          </a:stretch>
        </p:blipFill>
        <p:spPr>
          <a:xfrm>
            <a:off x="1129004" y="487425"/>
            <a:ext cx="9937102" cy="5883150"/>
          </a:xfrm>
          <a:prstGeom prst="rect">
            <a:avLst/>
          </a:prstGeom>
        </p:spPr>
      </p:pic>
    </p:spTree>
    <p:extLst>
      <p:ext uri="{BB962C8B-B14F-4D97-AF65-F5344CB8AC3E}">
        <p14:creationId xmlns:p14="http://schemas.microsoft.com/office/powerpoint/2010/main" val="320119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2198E5-29B8-A652-FD78-674B74AF48CF}"/>
              </a:ext>
            </a:extLst>
          </p:cNvPr>
          <p:cNvPicPr>
            <a:picLocks noChangeAspect="1"/>
          </p:cNvPicPr>
          <p:nvPr/>
        </p:nvPicPr>
        <p:blipFill>
          <a:blip r:embed="rId2"/>
          <a:stretch>
            <a:fillRect/>
          </a:stretch>
        </p:blipFill>
        <p:spPr>
          <a:xfrm>
            <a:off x="2049429" y="296908"/>
            <a:ext cx="8093141" cy="6264183"/>
          </a:xfrm>
          <a:prstGeom prst="rect">
            <a:avLst/>
          </a:prstGeom>
        </p:spPr>
      </p:pic>
    </p:spTree>
    <p:extLst>
      <p:ext uri="{BB962C8B-B14F-4D97-AF65-F5344CB8AC3E}">
        <p14:creationId xmlns:p14="http://schemas.microsoft.com/office/powerpoint/2010/main" val="1643948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D9AA14-C571-E796-1665-6CCEFC499491}"/>
              </a:ext>
            </a:extLst>
          </p:cNvPr>
          <p:cNvPicPr>
            <a:picLocks noChangeAspect="1"/>
          </p:cNvPicPr>
          <p:nvPr/>
        </p:nvPicPr>
        <p:blipFill>
          <a:blip r:embed="rId2"/>
          <a:stretch>
            <a:fillRect/>
          </a:stretch>
        </p:blipFill>
        <p:spPr>
          <a:xfrm>
            <a:off x="979715" y="411218"/>
            <a:ext cx="9067598" cy="6035563"/>
          </a:xfrm>
          <a:prstGeom prst="rect">
            <a:avLst/>
          </a:prstGeom>
        </p:spPr>
      </p:pic>
    </p:spTree>
    <p:extLst>
      <p:ext uri="{BB962C8B-B14F-4D97-AF65-F5344CB8AC3E}">
        <p14:creationId xmlns:p14="http://schemas.microsoft.com/office/powerpoint/2010/main" val="505453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D23971-2A0D-0768-F565-E1F978307B88}"/>
              </a:ext>
            </a:extLst>
          </p:cNvPr>
          <p:cNvPicPr>
            <a:picLocks noChangeAspect="1"/>
          </p:cNvPicPr>
          <p:nvPr/>
        </p:nvPicPr>
        <p:blipFill>
          <a:blip r:embed="rId2"/>
          <a:stretch>
            <a:fillRect/>
          </a:stretch>
        </p:blipFill>
        <p:spPr>
          <a:xfrm>
            <a:off x="2201842" y="159736"/>
            <a:ext cx="7788315" cy="6538527"/>
          </a:xfrm>
          <a:prstGeom prst="rect">
            <a:avLst/>
          </a:prstGeom>
        </p:spPr>
      </p:pic>
    </p:spTree>
    <p:extLst>
      <p:ext uri="{BB962C8B-B14F-4D97-AF65-F5344CB8AC3E}">
        <p14:creationId xmlns:p14="http://schemas.microsoft.com/office/powerpoint/2010/main" val="37650863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036B3E-B791-55EE-FF43-7E0A4EFD8947}"/>
              </a:ext>
            </a:extLst>
          </p:cNvPr>
          <p:cNvPicPr>
            <a:picLocks noChangeAspect="1"/>
          </p:cNvPicPr>
          <p:nvPr/>
        </p:nvPicPr>
        <p:blipFill>
          <a:blip r:embed="rId2"/>
          <a:stretch>
            <a:fillRect/>
          </a:stretch>
        </p:blipFill>
        <p:spPr>
          <a:xfrm>
            <a:off x="1035698" y="456942"/>
            <a:ext cx="9843796" cy="5944115"/>
          </a:xfrm>
          <a:prstGeom prst="rect">
            <a:avLst/>
          </a:prstGeom>
        </p:spPr>
      </p:pic>
    </p:spTree>
    <p:extLst>
      <p:ext uri="{BB962C8B-B14F-4D97-AF65-F5344CB8AC3E}">
        <p14:creationId xmlns:p14="http://schemas.microsoft.com/office/powerpoint/2010/main" val="1583365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8EFD804-4495-5028-4B14-FEE13C5DEE6E}"/>
              </a:ext>
            </a:extLst>
          </p:cNvPr>
          <p:cNvPicPr>
            <a:picLocks noChangeAspect="1"/>
          </p:cNvPicPr>
          <p:nvPr/>
        </p:nvPicPr>
        <p:blipFill>
          <a:blip r:embed="rId2"/>
          <a:stretch>
            <a:fillRect/>
          </a:stretch>
        </p:blipFill>
        <p:spPr>
          <a:xfrm>
            <a:off x="1315616" y="681752"/>
            <a:ext cx="9703837" cy="5494496"/>
          </a:xfrm>
          <a:prstGeom prst="rect">
            <a:avLst/>
          </a:prstGeom>
        </p:spPr>
      </p:pic>
    </p:spTree>
    <p:extLst>
      <p:ext uri="{BB962C8B-B14F-4D97-AF65-F5344CB8AC3E}">
        <p14:creationId xmlns:p14="http://schemas.microsoft.com/office/powerpoint/2010/main" val="17690949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6A70C19-E336-0714-FF67-F461AAC2245C}"/>
              </a:ext>
            </a:extLst>
          </p:cNvPr>
          <p:cNvPicPr>
            <a:picLocks noChangeAspect="1"/>
          </p:cNvPicPr>
          <p:nvPr/>
        </p:nvPicPr>
        <p:blipFill>
          <a:blip r:embed="rId2"/>
          <a:stretch>
            <a:fillRect/>
          </a:stretch>
        </p:blipFill>
        <p:spPr>
          <a:xfrm>
            <a:off x="148307" y="279309"/>
            <a:ext cx="5879269" cy="5766928"/>
          </a:xfrm>
          <a:prstGeom prst="rect">
            <a:avLst/>
          </a:prstGeom>
        </p:spPr>
      </p:pic>
      <p:pic>
        <p:nvPicPr>
          <p:cNvPr id="9" name="Picture 8">
            <a:extLst>
              <a:ext uri="{FF2B5EF4-FFF2-40B4-BE49-F238E27FC236}">
                <a16:creationId xmlns:a16="http://schemas.microsoft.com/office/drawing/2014/main" id="{E625D3A5-2F08-4E77-218B-1AFBA0E3FAFA}"/>
              </a:ext>
            </a:extLst>
          </p:cNvPr>
          <p:cNvPicPr>
            <a:picLocks noChangeAspect="1"/>
          </p:cNvPicPr>
          <p:nvPr/>
        </p:nvPicPr>
        <p:blipFill>
          <a:blip r:embed="rId3"/>
          <a:stretch>
            <a:fillRect/>
          </a:stretch>
        </p:blipFill>
        <p:spPr>
          <a:xfrm>
            <a:off x="6316771" y="388005"/>
            <a:ext cx="5605619" cy="5555595"/>
          </a:xfrm>
          <a:prstGeom prst="rect">
            <a:avLst/>
          </a:prstGeom>
        </p:spPr>
      </p:pic>
    </p:spTree>
    <p:extLst>
      <p:ext uri="{BB962C8B-B14F-4D97-AF65-F5344CB8AC3E}">
        <p14:creationId xmlns:p14="http://schemas.microsoft.com/office/powerpoint/2010/main" val="35850263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132F9A-09B4-B16F-AFC8-49F44BD88710}"/>
              </a:ext>
            </a:extLst>
          </p:cNvPr>
          <p:cNvPicPr>
            <a:picLocks noChangeAspect="1"/>
          </p:cNvPicPr>
          <p:nvPr/>
        </p:nvPicPr>
        <p:blipFill>
          <a:blip r:embed="rId2"/>
          <a:stretch>
            <a:fillRect/>
          </a:stretch>
        </p:blipFill>
        <p:spPr>
          <a:xfrm>
            <a:off x="417432" y="427131"/>
            <a:ext cx="6187976" cy="5861701"/>
          </a:xfrm>
          <a:prstGeom prst="rect">
            <a:avLst/>
          </a:prstGeom>
        </p:spPr>
      </p:pic>
    </p:spTree>
    <p:extLst>
      <p:ext uri="{BB962C8B-B14F-4D97-AF65-F5344CB8AC3E}">
        <p14:creationId xmlns:p14="http://schemas.microsoft.com/office/powerpoint/2010/main" val="1040093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4D2D4F-FD2D-4A86-ECF6-5AAD3FC47E22}"/>
              </a:ext>
            </a:extLst>
          </p:cNvPr>
          <p:cNvPicPr>
            <a:picLocks noChangeAspect="1"/>
          </p:cNvPicPr>
          <p:nvPr/>
        </p:nvPicPr>
        <p:blipFill>
          <a:blip r:embed="rId2"/>
          <a:stretch>
            <a:fillRect/>
          </a:stretch>
        </p:blipFill>
        <p:spPr>
          <a:xfrm>
            <a:off x="643017" y="164513"/>
            <a:ext cx="11010918" cy="6528973"/>
          </a:xfrm>
          <a:prstGeom prst="rect">
            <a:avLst/>
          </a:prstGeom>
        </p:spPr>
      </p:pic>
    </p:spTree>
    <p:extLst>
      <p:ext uri="{BB962C8B-B14F-4D97-AF65-F5344CB8AC3E}">
        <p14:creationId xmlns:p14="http://schemas.microsoft.com/office/powerpoint/2010/main" val="1277878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6C54D4-C067-4287-0504-7A2282CD156B}"/>
              </a:ext>
            </a:extLst>
          </p:cNvPr>
          <p:cNvPicPr>
            <a:picLocks noChangeAspect="1"/>
          </p:cNvPicPr>
          <p:nvPr/>
        </p:nvPicPr>
        <p:blipFill>
          <a:blip r:embed="rId2"/>
          <a:stretch>
            <a:fillRect/>
          </a:stretch>
        </p:blipFill>
        <p:spPr>
          <a:xfrm>
            <a:off x="1119673" y="-121184"/>
            <a:ext cx="9563878" cy="6823010"/>
          </a:xfrm>
          <a:prstGeom prst="rect">
            <a:avLst/>
          </a:prstGeom>
        </p:spPr>
      </p:pic>
    </p:spTree>
    <p:extLst>
      <p:ext uri="{BB962C8B-B14F-4D97-AF65-F5344CB8AC3E}">
        <p14:creationId xmlns:p14="http://schemas.microsoft.com/office/powerpoint/2010/main" val="1862998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158D4A-A6D7-C207-AE9C-9FC098B76AEB}"/>
              </a:ext>
            </a:extLst>
          </p:cNvPr>
          <p:cNvSpPr txBox="1"/>
          <p:nvPr/>
        </p:nvSpPr>
        <p:spPr>
          <a:xfrm>
            <a:off x="522514" y="174876"/>
            <a:ext cx="11336694" cy="3970318"/>
          </a:xfrm>
          <a:prstGeom prst="rect">
            <a:avLst/>
          </a:prstGeom>
          <a:noFill/>
        </p:spPr>
        <p:txBody>
          <a:bodyPr wrap="square">
            <a:spAutoFit/>
          </a:bodyPr>
          <a:lstStyle/>
          <a:p>
            <a:r>
              <a:rPr lang="en-IN" dirty="0"/>
              <a:t> </a:t>
            </a:r>
            <a:r>
              <a:rPr lang="en-US" b="1" dirty="0"/>
              <a:t>Thus, these particles can be easily removed by water droplets rolling over the surface. In this case, adhesion between particles and water droplets is greater than between particles and plant surfaces due to the reduced contact</a:t>
            </a:r>
          </a:p>
          <a:p>
            <a:r>
              <a:rPr lang="en-US" b="1" dirty="0"/>
              <a:t>between the particles and plant surfaces.</a:t>
            </a:r>
          </a:p>
          <a:p>
            <a:endParaRPr lang="en-US" b="1" dirty="0"/>
          </a:p>
          <a:p>
            <a:r>
              <a:rPr lang="en-US" b="1" dirty="0"/>
              <a:t> In the case of a smooth plant surface, the real contact area between the contaminating particles and the surface is large enough to avoid particle adherence</a:t>
            </a:r>
            <a:endParaRPr lang="en-IN" b="1" dirty="0"/>
          </a:p>
          <a:p>
            <a:endParaRPr lang="en-IN" dirty="0"/>
          </a:p>
          <a:p>
            <a:r>
              <a:rPr lang="en-IN" dirty="0"/>
              <a:t>One common example is the lotus effect, in which the leaves of water-repellent plants, such as the Nelumbo nucifera (lotus) and Colocasia esculenta, are superhydrophobic and self-cleaning due to hierarchical roughness (i.e., microstructures formed by papillose epidermal cells covered with epicuticular wax tubules) and the presence of a hydrophobic coating .</a:t>
            </a:r>
          </a:p>
          <a:p>
            <a:endParaRPr lang="en-IN" dirty="0"/>
          </a:p>
          <a:p>
            <a:r>
              <a:rPr lang="en-IN" dirty="0"/>
              <a:t>Many artificial solutions (e.g., </a:t>
            </a:r>
            <a:r>
              <a:rPr lang="en-IN" dirty="0" err="1"/>
              <a:t>StoColor</a:t>
            </a:r>
            <a:r>
              <a:rPr lang="en-IN" dirty="0"/>
              <a:t> </a:t>
            </a:r>
            <a:r>
              <a:rPr lang="en-IN" dirty="0" err="1"/>
              <a:t>Lotusan</a:t>
            </a:r>
            <a:r>
              <a:rPr lang="en-IN" dirty="0"/>
              <a:t>® and new micro- and nano- patterned polymeric- or graphene-based materials) have been developed based on the study of this plant feature</a:t>
            </a:r>
          </a:p>
        </p:txBody>
      </p:sp>
    </p:spTree>
    <p:extLst>
      <p:ext uri="{BB962C8B-B14F-4D97-AF65-F5344CB8AC3E}">
        <p14:creationId xmlns:p14="http://schemas.microsoft.com/office/powerpoint/2010/main" val="36188605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241E38-557E-C6F6-DD14-6C6A48FF829E}"/>
              </a:ext>
            </a:extLst>
          </p:cNvPr>
          <p:cNvPicPr>
            <a:picLocks noChangeAspect="1"/>
          </p:cNvPicPr>
          <p:nvPr/>
        </p:nvPicPr>
        <p:blipFill>
          <a:blip r:embed="rId2"/>
          <a:stretch>
            <a:fillRect/>
          </a:stretch>
        </p:blipFill>
        <p:spPr>
          <a:xfrm>
            <a:off x="1091682" y="438171"/>
            <a:ext cx="10226351" cy="5925565"/>
          </a:xfrm>
          <a:prstGeom prst="rect">
            <a:avLst/>
          </a:prstGeom>
        </p:spPr>
      </p:pic>
    </p:spTree>
    <p:extLst>
      <p:ext uri="{BB962C8B-B14F-4D97-AF65-F5344CB8AC3E}">
        <p14:creationId xmlns:p14="http://schemas.microsoft.com/office/powerpoint/2010/main" val="17981648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7F88CA-1B52-8AA4-0361-321750F5F018}"/>
              </a:ext>
            </a:extLst>
          </p:cNvPr>
          <p:cNvPicPr>
            <a:picLocks noChangeAspect="1"/>
          </p:cNvPicPr>
          <p:nvPr/>
        </p:nvPicPr>
        <p:blipFill>
          <a:blip r:embed="rId2"/>
          <a:stretch>
            <a:fillRect/>
          </a:stretch>
        </p:blipFill>
        <p:spPr>
          <a:xfrm>
            <a:off x="2788633" y="1081836"/>
            <a:ext cx="6614733" cy="4694327"/>
          </a:xfrm>
          <a:prstGeom prst="rect">
            <a:avLst/>
          </a:prstGeom>
        </p:spPr>
      </p:pic>
    </p:spTree>
    <p:extLst>
      <p:ext uri="{BB962C8B-B14F-4D97-AF65-F5344CB8AC3E}">
        <p14:creationId xmlns:p14="http://schemas.microsoft.com/office/powerpoint/2010/main" val="10392116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2"/>
          <p:cNvSpPr txBox="1">
            <a:spLocks noGrp="1"/>
          </p:cNvSpPr>
          <p:nvPr>
            <p:ph type="title"/>
          </p:nvPr>
        </p:nvSpPr>
        <p:spPr>
          <a:xfrm>
            <a:off x="1981200" y="274638"/>
            <a:ext cx="8229600" cy="1143000"/>
          </a:xfrm>
          <a:prstGeom prst="rect">
            <a:avLst/>
          </a:prstGeom>
          <a:noFill/>
          <a:ln>
            <a:noFill/>
          </a:ln>
        </p:spPr>
        <p:txBody>
          <a:bodyPr spcFirstLastPara="1" vert="horz" wrap="square" lIns="91425" tIns="45700" rIns="91425" bIns="45700" rtlCol="0" anchor="ctr" anchorCtr="0">
            <a:noAutofit/>
          </a:bodyPr>
          <a:lstStyle/>
          <a:p>
            <a:pPr algn="ctr">
              <a:spcBef>
                <a:spcPts val="0"/>
              </a:spcBef>
              <a:buClr>
                <a:schemeClr val="dk1"/>
              </a:buClr>
              <a:buSzPts val="3959"/>
            </a:pPr>
            <a:r>
              <a:rPr lang="en-US" sz="3959">
                <a:solidFill>
                  <a:schemeClr val="dk1"/>
                </a:solidFill>
                <a:latin typeface="Times New Roman"/>
                <a:ea typeface="Times New Roman"/>
                <a:cs typeface="Times New Roman"/>
                <a:sym typeface="Times New Roman"/>
              </a:rPr>
              <a:t>Uses of human-made super hydrophobic surfaces</a:t>
            </a:r>
            <a:endParaRPr/>
          </a:p>
        </p:txBody>
      </p:sp>
      <p:sp>
        <p:nvSpPr>
          <p:cNvPr id="149" name="Google Shape;149;p22"/>
          <p:cNvSpPr/>
          <p:nvPr/>
        </p:nvSpPr>
        <p:spPr>
          <a:xfrm>
            <a:off x="1905000" y="1752600"/>
            <a:ext cx="7239000" cy="2492990"/>
          </a:xfrm>
          <a:prstGeom prst="rect">
            <a:avLst/>
          </a:prstGeom>
          <a:noFill/>
          <a:ln>
            <a:noFill/>
          </a:ln>
        </p:spPr>
        <p:txBody>
          <a:bodyPr spcFirstLastPara="1" wrap="square" lIns="91425" tIns="45700" rIns="91425" bIns="45700" anchor="t" anchorCtr="0">
            <a:noAutofit/>
          </a:bodyPr>
          <a:lstStyle/>
          <a:p>
            <a:pPr marL="342900" indent="-342900">
              <a:buClr>
                <a:schemeClr val="dk1"/>
              </a:buClr>
              <a:buSzPts val="2400"/>
              <a:buFont typeface="Arial"/>
              <a:buChar char="•"/>
            </a:pPr>
            <a:r>
              <a:rPr lang="en-US" sz="2400">
                <a:solidFill>
                  <a:schemeClr val="dk1"/>
                </a:solidFill>
                <a:latin typeface="Times New Roman"/>
                <a:ea typeface="Times New Roman"/>
                <a:cs typeface="Times New Roman"/>
                <a:sym typeface="Times New Roman"/>
              </a:rPr>
              <a:t>House paints</a:t>
            </a:r>
            <a:endParaRPr/>
          </a:p>
          <a:p>
            <a:pPr marL="342900" indent="-342900">
              <a:buClr>
                <a:schemeClr val="dk1"/>
              </a:buClr>
              <a:buSzPts val="2400"/>
              <a:buFont typeface="Arial"/>
              <a:buChar char="•"/>
            </a:pPr>
            <a:r>
              <a:rPr lang="en-US" sz="2400">
                <a:solidFill>
                  <a:schemeClr val="dk1"/>
                </a:solidFill>
                <a:latin typeface="Times New Roman"/>
                <a:ea typeface="Times New Roman"/>
                <a:cs typeface="Times New Roman"/>
                <a:sym typeface="Times New Roman"/>
              </a:rPr>
              <a:t>Roof tiles </a:t>
            </a:r>
            <a:endParaRPr sz="2400">
              <a:solidFill>
                <a:schemeClr val="dk1"/>
              </a:solidFill>
              <a:latin typeface="Times New Roman"/>
              <a:ea typeface="Times New Roman"/>
              <a:cs typeface="Times New Roman"/>
              <a:sym typeface="Times New Roman"/>
            </a:endParaRPr>
          </a:p>
          <a:p>
            <a:pPr marL="342900" indent="-342900">
              <a:buClr>
                <a:schemeClr val="dk1"/>
              </a:buClr>
              <a:buSzPts val="2400"/>
              <a:buFont typeface="Arial"/>
              <a:buChar char="•"/>
            </a:pPr>
            <a:r>
              <a:rPr lang="en-US" sz="2400">
                <a:solidFill>
                  <a:schemeClr val="dk1"/>
                </a:solidFill>
                <a:latin typeface="Times New Roman"/>
                <a:ea typeface="Times New Roman"/>
                <a:cs typeface="Times New Roman"/>
                <a:sym typeface="Times New Roman"/>
              </a:rPr>
              <a:t>Various surface coatings</a:t>
            </a:r>
            <a:endParaRPr/>
          </a:p>
          <a:p>
            <a:pPr marL="342900" indent="-342900">
              <a:buClr>
                <a:schemeClr val="dk1"/>
              </a:buClr>
              <a:buSzPts val="2400"/>
              <a:buFont typeface="Arial"/>
              <a:buChar char="•"/>
            </a:pPr>
            <a:r>
              <a:rPr lang="en-US" sz="2400">
                <a:solidFill>
                  <a:schemeClr val="dk1"/>
                </a:solidFill>
                <a:latin typeface="Times New Roman"/>
                <a:ea typeface="Times New Roman"/>
                <a:cs typeface="Times New Roman"/>
                <a:sym typeface="Times New Roman"/>
              </a:rPr>
              <a:t> Fabrics that repel tomato sauce, coffee and even red wine</a:t>
            </a:r>
            <a:endParaRPr sz="2400">
              <a:solidFill>
                <a:schemeClr val="dk1"/>
              </a:solidFill>
              <a:latin typeface="Times New Roman"/>
              <a:ea typeface="Times New Roman"/>
              <a:cs typeface="Times New Roman"/>
              <a:sym typeface="Times New Roman"/>
            </a:endParaRPr>
          </a:p>
          <a:p>
            <a:endParaRPr>
              <a:solidFill>
                <a:schemeClr val="dk1"/>
              </a:solidFill>
              <a:latin typeface="Calibri"/>
              <a:ea typeface="Calibri"/>
              <a:cs typeface="Calibri"/>
              <a:sym typeface="Calibri"/>
            </a:endParaRPr>
          </a:p>
          <a:p>
            <a:endParaRPr>
              <a:solidFill>
                <a:schemeClr val="dk1"/>
              </a:solidFill>
              <a:latin typeface="Calibri"/>
              <a:ea typeface="Calibri"/>
              <a:cs typeface="Calibri"/>
              <a:sym typeface="Calibri"/>
            </a:endParaRPr>
          </a:p>
        </p:txBody>
      </p:sp>
      <p:sp>
        <p:nvSpPr>
          <p:cNvPr id="150" name="Google Shape;150;p22"/>
          <p:cNvSpPr/>
          <p:nvPr/>
        </p:nvSpPr>
        <p:spPr>
          <a:xfrm>
            <a:off x="1932709" y="3783926"/>
            <a:ext cx="8278091" cy="1384995"/>
          </a:xfrm>
          <a:prstGeom prst="rect">
            <a:avLst/>
          </a:prstGeom>
          <a:noFill/>
          <a:ln>
            <a:noFill/>
          </a:ln>
        </p:spPr>
        <p:txBody>
          <a:bodyPr spcFirstLastPara="1" wrap="square" lIns="91425" tIns="45700" rIns="91425" bIns="45700" anchor="t" anchorCtr="0">
            <a:noAutofit/>
          </a:bodyPr>
          <a:lstStyle/>
          <a:p>
            <a:r>
              <a:rPr lang="en-US" sz="2800">
                <a:solidFill>
                  <a:schemeClr val="dk1"/>
                </a:solidFill>
                <a:latin typeface="Times New Roman"/>
                <a:ea typeface="Times New Roman"/>
                <a:cs typeface="Times New Roman"/>
                <a:sym typeface="Times New Roman"/>
              </a:rPr>
              <a:t>Researchers are also developing fabrics that can stay dry for days under water, swimsuits that cannot become wet, and ship hulls with dramatically reduced drag</a:t>
            </a:r>
            <a:endParaRPr sz="2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63015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7248903-EC8E-C018-9C07-1435BDE6F45F}"/>
              </a:ext>
            </a:extLst>
          </p:cNvPr>
          <p:cNvSpPr txBox="1"/>
          <p:nvPr/>
        </p:nvSpPr>
        <p:spPr>
          <a:xfrm>
            <a:off x="382555" y="886409"/>
            <a:ext cx="8763777" cy="258532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Nature runs on sunlight</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Nature uses only the energy it needs</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Nature fits form to function</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Nature recycles everything</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Nature rewards cooperation</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Nature banks on diversity</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Nature demands local expertise</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Nature curbs excesses from within</a:t>
            </a:r>
          </a:p>
          <a:p>
            <a:pPr marL="0" marR="0" lvl="0" indent="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Nature taps the power of limits </a:t>
            </a:r>
          </a:p>
        </p:txBody>
      </p:sp>
      <p:sp>
        <p:nvSpPr>
          <p:cNvPr id="5" name="TextBox 4">
            <a:extLst>
              <a:ext uri="{FF2B5EF4-FFF2-40B4-BE49-F238E27FC236}">
                <a16:creationId xmlns:a16="http://schemas.microsoft.com/office/drawing/2014/main" id="{936DBAA8-9AC3-8939-113D-A5C09A49E7DC}"/>
              </a:ext>
            </a:extLst>
          </p:cNvPr>
          <p:cNvSpPr txBox="1"/>
          <p:nvPr/>
        </p:nvSpPr>
        <p:spPr>
          <a:xfrm>
            <a:off x="3048778" y="370502"/>
            <a:ext cx="609755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9 basic principles of biomimicry</a:t>
            </a:r>
          </a:p>
        </p:txBody>
      </p:sp>
    </p:spTree>
    <p:extLst>
      <p:ext uri="{BB962C8B-B14F-4D97-AF65-F5344CB8AC3E}">
        <p14:creationId xmlns:p14="http://schemas.microsoft.com/office/powerpoint/2010/main" val="18607830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D86F6D-FC49-5035-CBB0-093C33C3B74F}"/>
              </a:ext>
            </a:extLst>
          </p:cNvPr>
          <p:cNvSpPr txBox="1"/>
          <p:nvPr/>
        </p:nvSpPr>
        <p:spPr>
          <a:xfrm>
            <a:off x="1017037" y="317438"/>
            <a:ext cx="8997042"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black"/>
                </a:solidFill>
                <a:effectLst/>
                <a:uLnTx/>
                <a:uFillTx/>
                <a:latin typeface="Calibri" panose="020F0502020204030204"/>
                <a:ea typeface="+mn-ea"/>
                <a:cs typeface="+mn-cs"/>
              </a:rPr>
              <a:t>B. Biomimicry Approaches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rPr>
              <a:t>Approaches to biomimicry as a design process typically fall into two categories</a:t>
            </a:r>
          </a:p>
        </p:txBody>
      </p:sp>
      <p:sp>
        <p:nvSpPr>
          <p:cNvPr id="4" name="TextBox 3">
            <a:extLst>
              <a:ext uri="{FF2B5EF4-FFF2-40B4-BE49-F238E27FC236}">
                <a16:creationId xmlns:a16="http://schemas.microsoft.com/office/drawing/2014/main" id="{2BAEFC5A-3B08-57AD-8BB8-AE538FDCF276}"/>
              </a:ext>
            </a:extLst>
          </p:cNvPr>
          <p:cNvSpPr txBox="1"/>
          <p:nvPr/>
        </p:nvSpPr>
        <p:spPr>
          <a:xfrm>
            <a:off x="634481" y="1259261"/>
            <a:ext cx="11047445" cy="2585323"/>
          </a:xfrm>
          <a:prstGeom prst="rect">
            <a:avLst/>
          </a:prstGeom>
          <a:noFill/>
        </p:spPr>
        <p:txBody>
          <a:bodyPr wrap="square">
            <a:spAutoFit/>
          </a:bodyPr>
          <a:lstStyle/>
          <a:p>
            <a:r>
              <a:rPr lang="en-US" b="1" dirty="0"/>
              <a:t>Top-Down approach: </a:t>
            </a:r>
            <a:r>
              <a:rPr lang="en-US" dirty="0"/>
              <a:t>Defining a human need or designing problem and looking to the ways other organisms or ecosystems solve this, termed here Design looking to biology</a:t>
            </a:r>
          </a:p>
          <a:p>
            <a:endParaRPr lang="en-US" dirty="0"/>
          </a:p>
          <a:p>
            <a:r>
              <a:rPr lang="en-US" b="1" dirty="0"/>
              <a:t>Bottom-Up approach: </a:t>
            </a:r>
            <a:r>
              <a:rPr lang="en-US" dirty="0"/>
              <a:t>Identifying a particular characteristic, </a:t>
            </a:r>
            <a:r>
              <a:rPr lang="en-US" dirty="0" err="1"/>
              <a:t>behaviour</a:t>
            </a:r>
            <a:r>
              <a:rPr lang="en-US" dirty="0"/>
              <a:t> or function in an organism or</a:t>
            </a:r>
          </a:p>
          <a:p>
            <a:r>
              <a:rPr lang="en-US" dirty="0"/>
              <a:t>ecosystem and translating that into human designs, referred to as Biology influencing</a:t>
            </a:r>
          </a:p>
          <a:p>
            <a:r>
              <a:rPr lang="en-US" dirty="0"/>
              <a:t>Design</a:t>
            </a:r>
          </a:p>
          <a:p>
            <a:r>
              <a:rPr lang="en-US" dirty="0"/>
              <a:t>It also involves the way designers look to nature and organisms for solutions, where designers</a:t>
            </a:r>
          </a:p>
          <a:p>
            <a:r>
              <a:rPr lang="en-US" dirty="0"/>
              <a:t>must recognize exactly their design problems and to match their problems with organisms and</a:t>
            </a:r>
          </a:p>
          <a:p>
            <a:r>
              <a:rPr lang="en-US" dirty="0"/>
              <a:t>creatures that have solved similar problems</a:t>
            </a:r>
            <a:endParaRPr lang="en-IN" dirty="0"/>
          </a:p>
        </p:txBody>
      </p:sp>
      <p:pic>
        <p:nvPicPr>
          <p:cNvPr id="5" name="Picture 4">
            <a:extLst>
              <a:ext uri="{FF2B5EF4-FFF2-40B4-BE49-F238E27FC236}">
                <a16:creationId xmlns:a16="http://schemas.microsoft.com/office/drawing/2014/main" id="{84829BAA-68A4-79F5-9D9C-FD393ED4E711}"/>
              </a:ext>
            </a:extLst>
          </p:cNvPr>
          <p:cNvPicPr>
            <a:picLocks noChangeAspect="1"/>
          </p:cNvPicPr>
          <p:nvPr/>
        </p:nvPicPr>
        <p:blipFill>
          <a:blip r:embed="rId2"/>
          <a:stretch>
            <a:fillRect/>
          </a:stretch>
        </p:blipFill>
        <p:spPr>
          <a:xfrm>
            <a:off x="1356718" y="3867718"/>
            <a:ext cx="7050164" cy="2990282"/>
          </a:xfrm>
          <a:prstGeom prst="rect">
            <a:avLst/>
          </a:prstGeom>
        </p:spPr>
      </p:pic>
    </p:spTree>
    <p:extLst>
      <p:ext uri="{BB962C8B-B14F-4D97-AF65-F5344CB8AC3E}">
        <p14:creationId xmlns:p14="http://schemas.microsoft.com/office/powerpoint/2010/main" val="22950083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90C8421-CC21-851C-D1A0-5F1A2AB2CE2D}"/>
              </a:ext>
            </a:extLst>
          </p:cNvPr>
          <p:cNvSpPr txBox="1"/>
          <p:nvPr/>
        </p:nvSpPr>
        <p:spPr>
          <a:xfrm>
            <a:off x="447866" y="97880"/>
            <a:ext cx="7959013" cy="6463308"/>
          </a:xfrm>
          <a:prstGeom prst="rect">
            <a:avLst/>
          </a:prstGeom>
          <a:noFill/>
        </p:spPr>
        <p:txBody>
          <a:bodyPr wrap="square">
            <a:spAutoFit/>
          </a:bodyPr>
          <a:lstStyle/>
          <a:p>
            <a:r>
              <a:rPr lang="en-IN" b="1" dirty="0"/>
              <a:t>C. Levels of Biomimicry</a:t>
            </a:r>
          </a:p>
          <a:p>
            <a:r>
              <a:rPr lang="en-IN" dirty="0"/>
              <a:t>There are three levels of biomimicry have to be applied also to design problems. From the biomimetic technologies and techniques, it is obvious and well noticed that there are three levels of mimicry: the organism level, behaviour level and ecosystem level.</a:t>
            </a:r>
          </a:p>
          <a:p>
            <a:endParaRPr lang="en-IN" dirty="0"/>
          </a:p>
          <a:p>
            <a:r>
              <a:rPr lang="en-US" dirty="0"/>
              <a:t> </a:t>
            </a:r>
            <a:r>
              <a:rPr lang="en-US" b="1" dirty="0"/>
              <a:t>The organism level </a:t>
            </a:r>
            <a:r>
              <a:rPr lang="en-US" dirty="0"/>
              <a:t>illustrates the mimicking of certain organism or the mimicry of a part from the whole organism, buildings on the organism level mimic a specific organism.</a:t>
            </a:r>
          </a:p>
          <a:p>
            <a:endParaRPr lang="en-US" dirty="0"/>
          </a:p>
          <a:p>
            <a:r>
              <a:rPr lang="en-US" b="1" dirty="0"/>
              <a:t>The second level </a:t>
            </a:r>
            <a:r>
              <a:rPr lang="en-US" dirty="0"/>
              <a:t>is the mimicry of behavior of which every organism behaves, buildings mimic how an organism behaves or relates to its larger context.</a:t>
            </a:r>
          </a:p>
          <a:p>
            <a:endParaRPr lang="en-US" dirty="0"/>
          </a:p>
          <a:p>
            <a:r>
              <a:rPr lang="en-US" b="1" dirty="0"/>
              <a:t>The third level </a:t>
            </a:r>
            <a:r>
              <a:rPr lang="en-US" dirty="0"/>
              <a:t>is the mimicking of the whole ecosystem and this level is considered the hardest level as it focuses on a functionally very hard issue to mimic, a building mimics the natural process and cycle of the greater environment.</a:t>
            </a:r>
          </a:p>
          <a:p>
            <a:endParaRPr lang="en-US" dirty="0"/>
          </a:p>
          <a:p>
            <a:r>
              <a:rPr lang="en-US" dirty="0"/>
              <a:t>Through each level there are five dimension which determine at which extent the mimicry exists. The design is listed as biomimicry in the way it looks like </a:t>
            </a:r>
            <a:r>
              <a:rPr lang="en-US" b="1" dirty="0"/>
              <a:t>(form), </a:t>
            </a:r>
            <a:r>
              <a:rPr lang="en-US" dirty="0"/>
              <a:t>what it is made of </a:t>
            </a:r>
            <a:r>
              <a:rPr lang="en-US" b="1" dirty="0"/>
              <a:t>(material), </a:t>
            </a:r>
            <a:r>
              <a:rPr lang="en-US" dirty="0"/>
              <a:t>how it is made</a:t>
            </a:r>
            <a:r>
              <a:rPr lang="en-US" b="1" dirty="0"/>
              <a:t> (construction), </a:t>
            </a:r>
            <a:r>
              <a:rPr lang="en-US" dirty="0"/>
              <a:t>how it works </a:t>
            </a:r>
            <a:r>
              <a:rPr lang="en-US" b="1" dirty="0"/>
              <a:t>(process) </a:t>
            </a:r>
            <a:r>
              <a:rPr lang="en-US" dirty="0"/>
              <a:t>and what its capability </a:t>
            </a:r>
            <a:r>
              <a:rPr lang="en-US" b="1" dirty="0"/>
              <a:t>(function). </a:t>
            </a:r>
          </a:p>
          <a:p>
            <a:endParaRPr lang="en-US" dirty="0"/>
          </a:p>
          <a:p>
            <a:r>
              <a:rPr lang="en-US" dirty="0"/>
              <a:t>These levels are very important and they complete the biomimicry approaches.</a:t>
            </a:r>
            <a:endParaRPr lang="en-IN" dirty="0"/>
          </a:p>
        </p:txBody>
      </p:sp>
      <p:pic>
        <p:nvPicPr>
          <p:cNvPr id="2" name="Picture 1">
            <a:extLst>
              <a:ext uri="{FF2B5EF4-FFF2-40B4-BE49-F238E27FC236}">
                <a16:creationId xmlns:a16="http://schemas.microsoft.com/office/drawing/2014/main" id="{BB72BCB8-268B-8A9F-568F-108B66128528}"/>
              </a:ext>
            </a:extLst>
          </p:cNvPr>
          <p:cNvPicPr>
            <a:picLocks noChangeAspect="1"/>
          </p:cNvPicPr>
          <p:nvPr/>
        </p:nvPicPr>
        <p:blipFill rotWithShape="1">
          <a:blip r:embed="rId2"/>
          <a:srcRect l="10621" t="5187" r="4415" b="3005"/>
          <a:stretch/>
        </p:blipFill>
        <p:spPr>
          <a:xfrm>
            <a:off x="8248264" y="821098"/>
            <a:ext cx="3631043" cy="2817841"/>
          </a:xfrm>
          <a:prstGeom prst="rect">
            <a:avLst/>
          </a:prstGeom>
        </p:spPr>
      </p:pic>
    </p:spTree>
    <p:extLst>
      <p:ext uri="{BB962C8B-B14F-4D97-AF65-F5344CB8AC3E}">
        <p14:creationId xmlns:p14="http://schemas.microsoft.com/office/powerpoint/2010/main" val="22031854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9146487-774F-BCBB-E96A-B00587B74A7B}"/>
              </a:ext>
            </a:extLst>
          </p:cNvPr>
          <p:cNvPicPr>
            <a:picLocks noChangeAspect="1"/>
          </p:cNvPicPr>
          <p:nvPr/>
        </p:nvPicPr>
        <p:blipFill>
          <a:blip r:embed="rId2"/>
          <a:stretch>
            <a:fillRect/>
          </a:stretch>
        </p:blipFill>
        <p:spPr>
          <a:xfrm>
            <a:off x="399952" y="245729"/>
            <a:ext cx="3668195" cy="3063505"/>
          </a:xfrm>
          <a:prstGeom prst="rect">
            <a:avLst/>
          </a:prstGeom>
        </p:spPr>
      </p:pic>
      <p:sp>
        <p:nvSpPr>
          <p:cNvPr id="7" name="TextBox 6">
            <a:extLst>
              <a:ext uri="{FF2B5EF4-FFF2-40B4-BE49-F238E27FC236}">
                <a16:creationId xmlns:a16="http://schemas.microsoft.com/office/drawing/2014/main" id="{186D0CD7-D728-5520-E9AA-CC5CFEF10106}"/>
              </a:ext>
            </a:extLst>
          </p:cNvPr>
          <p:cNvSpPr txBox="1"/>
          <p:nvPr/>
        </p:nvSpPr>
        <p:spPr>
          <a:xfrm>
            <a:off x="4634981" y="385107"/>
            <a:ext cx="6039239" cy="2431435"/>
          </a:xfrm>
          <a:prstGeom prst="rect">
            <a:avLst/>
          </a:prstGeom>
          <a:noFill/>
        </p:spPr>
        <p:txBody>
          <a:bodyPr wrap="square">
            <a:spAutoFit/>
          </a:bodyPr>
          <a:lstStyle/>
          <a:p>
            <a:pPr algn="just"/>
            <a:r>
              <a:rPr lang="en-IN" sz="2000" dirty="0"/>
              <a:t>The East Gate designed by architect mick Pearce in</a:t>
            </a:r>
          </a:p>
          <a:p>
            <a:pPr algn="just"/>
            <a:r>
              <a:rPr lang="en-IN" sz="2000" dirty="0"/>
              <a:t>conjunction with engineers at Arup associates </a:t>
            </a:r>
            <a:r>
              <a:rPr lang="en-IN" sz="3200" dirty="0"/>
              <a:t>is</a:t>
            </a:r>
            <a:r>
              <a:rPr lang="en-IN" sz="2000" dirty="0"/>
              <a:t> a large office and shopping complex in Harare, Zimbabwe.</a:t>
            </a:r>
          </a:p>
          <a:p>
            <a:pPr algn="just"/>
            <a:endParaRPr lang="en-IN" sz="2000" dirty="0"/>
          </a:p>
          <a:p>
            <a:pPr algn="just"/>
            <a:r>
              <a:rPr lang="en-IN" sz="2000" dirty="0"/>
              <a:t>To minimize potential costs of regulating the </a:t>
            </a:r>
            <a:r>
              <a:rPr lang="en-IN" sz="2000" dirty="0" err="1"/>
              <a:t>building‟s</a:t>
            </a:r>
            <a:r>
              <a:rPr lang="en-IN" sz="2000" dirty="0"/>
              <a:t> inner temperature Pearce looked to the self-cooling mounds of African termites.</a:t>
            </a:r>
          </a:p>
        </p:txBody>
      </p:sp>
      <p:sp>
        <p:nvSpPr>
          <p:cNvPr id="9" name="TextBox 8">
            <a:extLst>
              <a:ext uri="{FF2B5EF4-FFF2-40B4-BE49-F238E27FC236}">
                <a16:creationId xmlns:a16="http://schemas.microsoft.com/office/drawing/2014/main" id="{D332DBFE-3F00-FEAA-F74F-826AEA923D70}"/>
              </a:ext>
            </a:extLst>
          </p:cNvPr>
          <p:cNvSpPr txBox="1"/>
          <p:nvPr/>
        </p:nvSpPr>
        <p:spPr>
          <a:xfrm>
            <a:off x="566831" y="3569763"/>
            <a:ext cx="7886704" cy="1477328"/>
          </a:xfrm>
          <a:prstGeom prst="rect">
            <a:avLst/>
          </a:prstGeom>
          <a:noFill/>
        </p:spPr>
        <p:txBody>
          <a:bodyPr wrap="square">
            <a:spAutoFit/>
          </a:bodyPr>
          <a:lstStyle/>
          <a:p>
            <a:r>
              <a:rPr lang="en-IN" dirty="0"/>
              <a:t>The building has no air-conditioning or heating but regulates its temperature with</a:t>
            </a:r>
          </a:p>
          <a:p>
            <a:r>
              <a:rPr lang="en-IN" dirty="0"/>
              <a:t>a passive cooling system inspired by the self-cooling mounds of African</a:t>
            </a:r>
          </a:p>
          <a:p>
            <a:r>
              <a:rPr lang="en-IN" dirty="0"/>
              <a:t>termites. the structure, however, does not have to look like a termite mound to</a:t>
            </a:r>
          </a:p>
          <a:p>
            <a:r>
              <a:rPr lang="en-IN" dirty="0"/>
              <a:t>function like one and instead aesthetically draws from indigenous Zimbabwean</a:t>
            </a:r>
          </a:p>
          <a:p>
            <a:r>
              <a:rPr lang="en-IN" dirty="0"/>
              <a:t>masonry.</a:t>
            </a:r>
          </a:p>
        </p:txBody>
      </p:sp>
      <p:pic>
        <p:nvPicPr>
          <p:cNvPr id="11" name="Picture 10">
            <a:extLst>
              <a:ext uri="{FF2B5EF4-FFF2-40B4-BE49-F238E27FC236}">
                <a16:creationId xmlns:a16="http://schemas.microsoft.com/office/drawing/2014/main" id="{D41D30EF-F147-727B-BCDA-471E3810760B}"/>
              </a:ext>
            </a:extLst>
          </p:cNvPr>
          <p:cNvPicPr>
            <a:picLocks noChangeAspect="1"/>
          </p:cNvPicPr>
          <p:nvPr/>
        </p:nvPicPr>
        <p:blipFill>
          <a:blip r:embed="rId3"/>
          <a:stretch>
            <a:fillRect/>
          </a:stretch>
        </p:blipFill>
        <p:spPr>
          <a:xfrm>
            <a:off x="8294540" y="2493585"/>
            <a:ext cx="3254022" cy="4054191"/>
          </a:xfrm>
          <a:prstGeom prst="rect">
            <a:avLst/>
          </a:prstGeom>
        </p:spPr>
      </p:pic>
    </p:spTree>
    <p:extLst>
      <p:ext uri="{BB962C8B-B14F-4D97-AF65-F5344CB8AC3E}">
        <p14:creationId xmlns:p14="http://schemas.microsoft.com/office/powerpoint/2010/main" val="6707044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81ECAD-C560-33E4-2661-F26848C8B05D}"/>
              </a:ext>
            </a:extLst>
          </p:cNvPr>
          <p:cNvSpPr txBox="1"/>
          <p:nvPr/>
        </p:nvSpPr>
        <p:spPr>
          <a:xfrm>
            <a:off x="335902" y="335901"/>
            <a:ext cx="11448661" cy="2585323"/>
          </a:xfrm>
          <a:prstGeom prst="rect">
            <a:avLst/>
          </a:prstGeom>
          <a:noFill/>
        </p:spPr>
        <p:txBody>
          <a:bodyPr wrap="square">
            <a:spAutoFit/>
          </a:bodyPr>
          <a:lstStyle/>
          <a:p>
            <a:r>
              <a:rPr lang="en-IN" b="1" dirty="0"/>
              <a:t>Nature as model: </a:t>
            </a:r>
            <a:r>
              <a:rPr lang="en-IN" dirty="0"/>
              <a:t>Biomimicry is a new science that studies </a:t>
            </a:r>
            <a:r>
              <a:rPr lang="en-IN" dirty="0" err="1"/>
              <a:t>nature‟s</a:t>
            </a:r>
            <a:r>
              <a:rPr lang="en-IN" dirty="0"/>
              <a:t> models and then emulates these forms, process, systems, and strategies to solve human problems – sustainably. </a:t>
            </a:r>
          </a:p>
          <a:p>
            <a:r>
              <a:rPr lang="en-IN" dirty="0"/>
              <a:t>The Biomimicry Guild and its collaborators have developed a practical design tool, called the Biomimicry</a:t>
            </a:r>
          </a:p>
          <a:p>
            <a:endParaRPr lang="en-IN" dirty="0"/>
          </a:p>
          <a:p>
            <a:r>
              <a:rPr lang="en-IN" b="1" dirty="0"/>
              <a:t>Nature as measure: </a:t>
            </a:r>
            <a:r>
              <a:rPr lang="en-IN" dirty="0"/>
              <a:t>Biomimicry uses an ecological standard to judge the sustainability of our innovations.  After 3.8 billion years of evolution, nature has learned what works and what lasts. </a:t>
            </a:r>
          </a:p>
          <a:p>
            <a:endParaRPr lang="en-IN" b="1" dirty="0"/>
          </a:p>
          <a:p>
            <a:r>
              <a:rPr lang="en-US" b="1" dirty="0"/>
              <a:t>Nature as mentor: </a:t>
            </a:r>
            <a:r>
              <a:rPr lang="en-US" dirty="0"/>
              <a:t>Biomimicry is a new way of viewing and valuing nature. It introduces an era based not on what we can extract from the natural world, but what we can learn from it</a:t>
            </a:r>
            <a:endParaRPr lang="en-IN" dirty="0"/>
          </a:p>
        </p:txBody>
      </p:sp>
      <p:pic>
        <p:nvPicPr>
          <p:cNvPr id="7" name="Picture 6">
            <a:extLst>
              <a:ext uri="{FF2B5EF4-FFF2-40B4-BE49-F238E27FC236}">
                <a16:creationId xmlns:a16="http://schemas.microsoft.com/office/drawing/2014/main" id="{DE98ADFB-B935-B142-D5AF-B9DC2C1380B0}"/>
              </a:ext>
            </a:extLst>
          </p:cNvPr>
          <p:cNvPicPr>
            <a:picLocks noChangeAspect="1"/>
          </p:cNvPicPr>
          <p:nvPr/>
        </p:nvPicPr>
        <p:blipFill>
          <a:blip r:embed="rId2"/>
          <a:stretch>
            <a:fillRect/>
          </a:stretch>
        </p:blipFill>
        <p:spPr>
          <a:xfrm>
            <a:off x="567123" y="3524030"/>
            <a:ext cx="3381316" cy="2139652"/>
          </a:xfrm>
          <a:prstGeom prst="rect">
            <a:avLst/>
          </a:prstGeom>
        </p:spPr>
      </p:pic>
      <p:sp>
        <p:nvSpPr>
          <p:cNvPr id="2" name="TextBox 1">
            <a:extLst>
              <a:ext uri="{FF2B5EF4-FFF2-40B4-BE49-F238E27FC236}">
                <a16:creationId xmlns:a16="http://schemas.microsoft.com/office/drawing/2014/main" id="{AD1FA1F8-6BB5-5899-FC55-04F683004DA6}"/>
              </a:ext>
            </a:extLst>
          </p:cNvPr>
          <p:cNvSpPr txBox="1"/>
          <p:nvPr/>
        </p:nvSpPr>
        <p:spPr>
          <a:xfrm>
            <a:off x="6008915" y="3004086"/>
            <a:ext cx="5383763" cy="3416320"/>
          </a:xfrm>
          <a:prstGeom prst="rect">
            <a:avLst/>
          </a:prstGeom>
          <a:noFill/>
        </p:spPr>
        <p:txBody>
          <a:bodyPr wrap="square">
            <a:spAutoFit/>
          </a:bodyPr>
          <a:lstStyle/>
          <a:p>
            <a:r>
              <a:rPr lang="en-IN" b="1" dirty="0"/>
              <a:t>BIOMIMICRY AND ARCHITECTURE</a:t>
            </a:r>
          </a:p>
          <a:p>
            <a:r>
              <a:rPr lang="en-IN" dirty="0"/>
              <a:t>Nature's designs are organic. Their shapes depend upon their functions. They are not linear. They are not based on lines and are therefore not limited by them.</a:t>
            </a:r>
          </a:p>
          <a:p>
            <a:endParaRPr lang="en-IN" dirty="0"/>
          </a:p>
          <a:p>
            <a:r>
              <a:rPr lang="en-IN" dirty="0"/>
              <a:t> In nature, designs are organic; they are very small (only as big they need to be to fit the function). </a:t>
            </a:r>
          </a:p>
          <a:p>
            <a:endParaRPr lang="en-IN" dirty="0"/>
          </a:p>
          <a:p>
            <a:r>
              <a:rPr lang="en-IN" dirty="0"/>
              <a:t>Human designs are very geometric and they are often larger than most natural inventions. Human's inventions are very brittle, stiff, and most of them depend on wheels for mobility.</a:t>
            </a:r>
          </a:p>
        </p:txBody>
      </p:sp>
    </p:spTree>
    <p:extLst>
      <p:ext uri="{BB962C8B-B14F-4D97-AF65-F5344CB8AC3E}">
        <p14:creationId xmlns:p14="http://schemas.microsoft.com/office/powerpoint/2010/main" val="36337725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25D779D-BA54-834F-03CF-EE50DC589BA6}"/>
              </a:ext>
            </a:extLst>
          </p:cNvPr>
          <p:cNvSpPr txBox="1"/>
          <p:nvPr/>
        </p:nvSpPr>
        <p:spPr>
          <a:xfrm>
            <a:off x="394995" y="309886"/>
            <a:ext cx="11402009" cy="2308324"/>
          </a:xfrm>
          <a:prstGeom prst="rect">
            <a:avLst/>
          </a:prstGeom>
          <a:noFill/>
        </p:spPr>
        <p:txBody>
          <a:bodyPr wrap="square">
            <a:spAutoFit/>
          </a:bodyPr>
          <a:lstStyle/>
          <a:p>
            <a:r>
              <a:rPr lang="en-IN" dirty="0"/>
              <a:t>Architects have long taken inspiration from nature. In ancient Egypt columns were </a:t>
            </a:r>
            <a:r>
              <a:rPr lang="en-IN" dirty="0" err="1"/>
              <a:t>modeled</a:t>
            </a:r>
            <a:r>
              <a:rPr lang="en-IN" dirty="0"/>
              <a:t> on palm trees and lotus</a:t>
            </a:r>
          </a:p>
          <a:p>
            <a:r>
              <a:rPr lang="en-IN" dirty="0"/>
              <a:t>plants, and building designers have borrowed the shapes and proportions of natural forms ever since as they strived to</a:t>
            </a:r>
          </a:p>
          <a:p>
            <a:r>
              <a:rPr lang="en-IN" dirty="0"/>
              <a:t>achieve aesthetic perfection.</a:t>
            </a:r>
          </a:p>
          <a:p>
            <a:endParaRPr lang="en-IN" dirty="0"/>
          </a:p>
          <a:p>
            <a:r>
              <a:rPr lang="en-IN" dirty="0"/>
              <a:t>Some architects now believe that such biomimicry has more to offer than simply making buildings look good.</a:t>
            </a:r>
          </a:p>
          <a:p>
            <a:endParaRPr lang="en-IN" dirty="0"/>
          </a:p>
          <a:p>
            <a:r>
              <a:rPr lang="en-IN" dirty="0"/>
              <a:t>They are copying functional systems found in nature to provide cooling, generate energy and even to desalinate</a:t>
            </a:r>
          </a:p>
          <a:p>
            <a:r>
              <a:rPr lang="en-IN" dirty="0"/>
              <a:t>water. And they insist that doing these using biomimetic designs is not just a gimmick, but makes financial sense.</a:t>
            </a:r>
          </a:p>
        </p:txBody>
      </p:sp>
      <p:pic>
        <p:nvPicPr>
          <p:cNvPr id="7" name="Picture 6">
            <a:extLst>
              <a:ext uri="{FF2B5EF4-FFF2-40B4-BE49-F238E27FC236}">
                <a16:creationId xmlns:a16="http://schemas.microsoft.com/office/drawing/2014/main" id="{B90A9DE3-D84C-CFAD-890E-14A645698104}"/>
              </a:ext>
            </a:extLst>
          </p:cNvPr>
          <p:cNvPicPr>
            <a:picLocks noChangeAspect="1"/>
          </p:cNvPicPr>
          <p:nvPr/>
        </p:nvPicPr>
        <p:blipFill>
          <a:blip r:embed="rId2"/>
          <a:stretch>
            <a:fillRect/>
          </a:stretch>
        </p:blipFill>
        <p:spPr>
          <a:xfrm>
            <a:off x="937059" y="3131660"/>
            <a:ext cx="3037781" cy="3432050"/>
          </a:xfrm>
          <a:prstGeom prst="rect">
            <a:avLst/>
          </a:prstGeom>
        </p:spPr>
      </p:pic>
      <p:pic>
        <p:nvPicPr>
          <p:cNvPr id="11" name="Picture 10">
            <a:extLst>
              <a:ext uri="{FF2B5EF4-FFF2-40B4-BE49-F238E27FC236}">
                <a16:creationId xmlns:a16="http://schemas.microsoft.com/office/drawing/2014/main" id="{A0089DB3-0682-D2CA-E7FD-71BAD19F8E10}"/>
              </a:ext>
            </a:extLst>
          </p:cNvPr>
          <p:cNvPicPr>
            <a:picLocks noChangeAspect="1"/>
          </p:cNvPicPr>
          <p:nvPr/>
        </p:nvPicPr>
        <p:blipFill>
          <a:blip r:embed="rId3"/>
          <a:stretch>
            <a:fillRect/>
          </a:stretch>
        </p:blipFill>
        <p:spPr>
          <a:xfrm>
            <a:off x="5608910" y="2479486"/>
            <a:ext cx="2471400" cy="4378514"/>
          </a:xfrm>
          <a:prstGeom prst="rect">
            <a:avLst/>
          </a:prstGeom>
        </p:spPr>
      </p:pic>
    </p:spTree>
    <p:extLst>
      <p:ext uri="{BB962C8B-B14F-4D97-AF65-F5344CB8AC3E}">
        <p14:creationId xmlns:p14="http://schemas.microsoft.com/office/powerpoint/2010/main" val="304012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CEC85E1-D9DA-E984-4468-B6C1DC03BC9C}"/>
              </a:ext>
            </a:extLst>
          </p:cNvPr>
          <p:cNvSpPr txBox="1"/>
          <p:nvPr/>
        </p:nvSpPr>
        <p:spPr>
          <a:xfrm>
            <a:off x="335901" y="270216"/>
            <a:ext cx="11709919" cy="2031325"/>
          </a:xfrm>
          <a:prstGeom prst="rect">
            <a:avLst/>
          </a:prstGeom>
          <a:noFill/>
        </p:spPr>
        <p:txBody>
          <a:bodyPr wrap="square">
            <a:spAutoFit/>
          </a:bodyPr>
          <a:lstStyle/>
          <a:p>
            <a:r>
              <a:rPr lang="en-IN" b="1" dirty="0"/>
              <a:t>BIOMIMICRY AND ARCHITECTURE</a:t>
            </a:r>
          </a:p>
          <a:p>
            <a:r>
              <a:rPr lang="en-IN" dirty="0"/>
              <a:t>Nature's designs are organic. Their shapes depend upon their functions. They are not linear. They are not based on lines and are therefore not limited by them. </a:t>
            </a:r>
          </a:p>
          <a:p>
            <a:endParaRPr lang="en-IN" dirty="0"/>
          </a:p>
          <a:p>
            <a:r>
              <a:rPr lang="en-IN" dirty="0"/>
              <a:t>In nature, designs are organic; they are very small (only as big they need to be to fit the function). Human designs are very geometric and they are often larger than most natural inventions. Human's inventions are very </a:t>
            </a:r>
            <a:r>
              <a:rPr lang="en-IN"/>
              <a:t>brittle, stiff</a:t>
            </a:r>
            <a:r>
              <a:rPr lang="en-IN" dirty="0"/>
              <a:t>, and most of them depend on wheels for mobility.</a:t>
            </a:r>
          </a:p>
        </p:txBody>
      </p:sp>
    </p:spTree>
    <p:extLst>
      <p:ext uri="{BB962C8B-B14F-4D97-AF65-F5344CB8AC3E}">
        <p14:creationId xmlns:p14="http://schemas.microsoft.com/office/powerpoint/2010/main" val="2464626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E09EC18-5F82-6F77-F319-33F74B6C242A}"/>
              </a:ext>
            </a:extLst>
          </p:cNvPr>
          <p:cNvPicPr>
            <a:picLocks noChangeAspect="1"/>
          </p:cNvPicPr>
          <p:nvPr/>
        </p:nvPicPr>
        <p:blipFill>
          <a:blip r:embed="rId2"/>
          <a:stretch>
            <a:fillRect/>
          </a:stretch>
        </p:blipFill>
        <p:spPr>
          <a:xfrm>
            <a:off x="802434" y="430270"/>
            <a:ext cx="10664888" cy="5997460"/>
          </a:xfrm>
          <a:prstGeom prst="rect">
            <a:avLst/>
          </a:prstGeom>
        </p:spPr>
      </p:pic>
    </p:spTree>
    <p:extLst>
      <p:ext uri="{BB962C8B-B14F-4D97-AF65-F5344CB8AC3E}">
        <p14:creationId xmlns:p14="http://schemas.microsoft.com/office/powerpoint/2010/main" val="17841398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C84D89-2ED6-C0E4-003D-2AFFA2693D28}"/>
              </a:ext>
            </a:extLst>
          </p:cNvPr>
          <p:cNvPicPr>
            <a:picLocks noChangeAspect="1"/>
          </p:cNvPicPr>
          <p:nvPr/>
        </p:nvPicPr>
        <p:blipFill>
          <a:blip r:embed="rId2"/>
          <a:stretch>
            <a:fillRect/>
          </a:stretch>
        </p:blipFill>
        <p:spPr>
          <a:xfrm>
            <a:off x="5619750" y="2952750"/>
            <a:ext cx="952500" cy="952500"/>
          </a:xfrm>
          <a:prstGeom prst="rect">
            <a:avLst/>
          </a:prstGeom>
        </p:spPr>
      </p:pic>
      <p:pic>
        <p:nvPicPr>
          <p:cNvPr id="5" name="Picture 4">
            <a:extLst>
              <a:ext uri="{FF2B5EF4-FFF2-40B4-BE49-F238E27FC236}">
                <a16:creationId xmlns:a16="http://schemas.microsoft.com/office/drawing/2014/main" id="{33DBE39E-D76B-B1FB-748C-B4855F0E5015}"/>
              </a:ext>
            </a:extLst>
          </p:cNvPr>
          <p:cNvPicPr>
            <a:picLocks noChangeAspect="1"/>
          </p:cNvPicPr>
          <p:nvPr/>
        </p:nvPicPr>
        <p:blipFill>
          <a:blip r:embed="rId3"/>
          <a:stretch>
            <a:fillRect/>
          </a:stretch>
        </p:blipFill>
        <p:spPr>
          <a:xfrm>
            <a:off x="1073020" y="260067"/>
            <a:ext cx="8621486" cy="6523285"/>
          </a:xfrm>
          <a:prstGeom prst="rect">
            <a:avLst/>
          </a:prstGeom>
        </p:spPr>
      </p:pic>
    </p:spTree>
    <p:extLst>
      <p:ext uri="{BB962C8B-B14F-4D97-AF65-F5344CB8AC3E}">
        <p14:creationId xmlns:p14="http://schemas.microsoft.com/office/powerpoint/2010/main" val="40752018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CE8200-8BC4-1368-10B5-674491A1C3DF}"/>
              </a:ext>
            </a:extLst>
          </p:cNvPr>
          <p:cNvPicPr>
            <a:picLocks noChangeAspect="1"/>
          </p:cNvPicPr>
          <p:nvPr/>
        </p:nvPicPr>
        <p:blipFill>
          <a:blip r:embed="rId2"/>
          <a:stretch>
            <a:fillRect/>
          </a:stretch>
        </p:blipFill>
        <p:spPr>
          <a:xfrm>
            <a:off x="849084" y="578351"/>
            <a:ext cx="5648922" cy="3442312"/>
          </a:xfrm>
          <a:prstGeom prst="rect">
            <a:avLst/>
          </a:prstGeom>
        </p:spPr>
      </p:pic>
      <p:sp>
        <p:nvSpPr>
          <p:cNvPr id="5" name="TextBox 4">
            <a:extLst>
              <a:ext uri="{FF2B5EF4-FFF2-40B4-BE49-F238E27FC236}">
                <a16:creationId xmlns:a16="http://schemas.microsoft.com/office/drawing/2014/main" id="{D471BD34-86E5-66B1-388F-008DF13C32D3}"/>
              </a:ext>
            </a:extLst>
          </p:cNvPr>
          <p:cNvSpPr txBox="1"/>
          <p:nvPr/>
        </p:nvSpPr>
        <p:spPr>
          <a:xfrm>
            <a:off x="2125050" y="267868"/>
            <a:ext cx="6097554" cy="369332"/>
          </a:xfrm>
          <a:prstGeom prst="rect">
            <a:avLst/>
          </a:prstGeom>
          <a:noFill/>
        </p:spPr>
        <p:txBody>
          <a:bodyPr wrap="square">
            <a:spAutoFit/>
          </a:bodyPr>
          <a:lstStyle/>
          <a:p>
            <a:r>
              <a:rPr lang="en-IN" b="1" dirty="0"/>
              <a:t>Broad classification of nature inspiration</a:t>
            </a:r>
          </a:p>
        </p:txBody>
      </p:sp>
      <p:sp>
        <p:nvSpPr>
          <p:cNvPr id="7" name="TextBox 6">
            <a:extLst>
              <a:ext uri="{FF2B5EF4-FFF2-40B4-BE49-F238E27FC236}">
                <a16:creationId xmlns:a16="http://schemas.microsoft.com/office/drawing/2014/main" id="{D5E9A5FF-2DAF-B781-FA01-C6BA54013454}"/>
              </a:ext>
            </a:extLst>
          </p:cNvPr>
          <p:cNvSpPr txBox="1"/>
          <p:nvPr/>
        </p:nvSpPr>
        <p:spPr>
          <a:xfrm>
            <a:off x="8255260" y="165231"/>
            <a:ext cx="2820178" cy="369332"/>
          </a:xfrm>
          <a:prstGeom prst="rect">
            <a:avLst/>
          </a:prstGeom>
          <a:noFill/>
        </p:spPr>
        <p:txBody>
          <a:bodyPr wrap="square">
            <a:spAutoFit/>
          </a:bodyPr>
          <a:lstStyle/>
          <a:p>
            <a:r>
              <a:rPr lang="en-IN" b="1" dirty="0"/>
              <a:t>Nature-inspired processes</a:t>
            </a:r>
          </a:p>
        </p:txBody>
      </p:sp>
      <p:sp>
        <p:nvSpPr>
          <p:cNvPr id="9" name="TextBox 8">
            <a:extLst>
              <a:ext uri="{FF2B5EF4-FFF2-40B4-BE49-F238E27FC236}">
                <a16:creationId xmlns:a16="http://schemas.microsoft.com/office/drawing/2014/main" id="{289318C0-FE76-FDB0-FF7C-141C16DF18B3}"/>
              </a:ext>
            </a:extLst>
          </p:cNvPr>
          <p:cNvSpPr txBox="1"/>
          <p:nvPr/>
        </p:nvSpPr>
        <p:spPr>
          <a:xfrm>
            <a:off x="6547758" y="525635"/>
            <a:ext cx="5442079" cy="3416320"/>
          </a:xfrm>
          <a:prstGeom prst="rect">
            <a:avLst/>
          </a:prstGeom>
          <a:noFill/>
        </p:spPr>
        <p:txBody>
          <a:bodyPr wrap="square">
            <a:spAutoFit/>
          </a:bodyPr>
          <a:lstStyle/>
          <a:p>
            <a:r>
              <a:rPr lang="en-IN" dirty="0"/>
              <a:t>Nature-inspired processes are artificial processes which</a:t>
            </a:r>
          </a:p>
          <a:p>
            <a:r>
              <a:rPr lang="en-IN" dirty="0"/>
              <a:t>enable the emulation of a certain natural process such as photosynthesis. An artificial photosynthesis process can therefore be used to harvest solar energy or for solar-to- fuel conversion.</a:t>
            </a:r>
          </a:p>
          <a:p>
            <a:endParaRPr lang="en-IN" dirty="0"/>
          </a:p>
          <a:p>
            <a:r>
              <a:rPr lang="en-US" dirty="0"/>
              <a:t>Water purification or the removal of the targeted </a:t>
            </a:r>
            <a:r>
              <a:rPr lang="en-US" dirty="0" err="1"/>
              <a:t>che</a:t>
            </a:r>
            <a:r>
              <a:rPr lang="en-US" dirty="0"/>
              <a:t>-</a:t>
            </a:r>
          </a:p>
          <a:p>
            <a:r>
              <a:rPr lang="en-US" dirty="0" err="1"/>
              <a:t>micals</a:t>
            </a:r>
            <a:r>
              <a:rPr lang="en-US" dirty="0"/>
              <a:t> from water is inspired by plant roots that allow</a:t>
            </a:r>
          </a:p>
          <a:p>
            <a:r>
              <a:rPr lang="en-US" dirty="0"/>
              <a:t>selective water uptake and removal of selected nutrients from surrounding soil</a:t>
            </a:r>
            <a:endParaRPr lang="en-IN" dirty="0"/>
          </a:p>
          <a:p>
            <a:endParaRPr lang="en-IN" dirty="0"/>
          </a:p>
          <a:p>
            <a:endParaRPr lang="en-IN" dirty="0"/>
          </a:p>
        </p:txBody>
      </p:sp>
      <p:sp>
        <p:nvSpPr>
          <p:cNvPr id="11" name="TextBox 10">
            <a:extLst>
              <a:ext uri="{FF2B5EF4-FFF2-40B4-BE49-F238E27FC236}">
                <a16:creationId xmlns:a16="http://schemas.microsoft.com/office/drawing/2014/main" id="{1773FDBD-37DF-F4D8-BCE2-9D46A16D2108}"/>
              </a:ext>
            </a:extLst>
          </p:cNvPr>
          <p:cNvSpPr txBox="1"/>
          <p:nvPr/>
        </p:nvSpPr>
        <p:spPr>
          <a:xfrm>
            <a:off x="473529" y="4308024"/>
            <a:ext cx="2502936" cy="369332"/>
          </a:xfrm>
          <a:prstGeom prst="rect">
            <a:avLst/>
          </a:prstGeom>
          <a:noFill/>
        </p:spPr>
        <p:txBody>
          <a:bodyPr wrap="square">
            <a:spAutoFit/>
          </a:bodyPr>
          <a:lstStyle/>
          <a:p>
            <a:r>
              <a:rPr lang="en-IN" b="1" dirty="0"/>
              <a:t>Nature-inspired designs: </a:t>
            </a:r>
          </a:p>
        </p:txBody>
      </p:sp>
      <p:sp>
        <p:nvSpPr>
          <p:cNvPr id="13" name="TextBox 12">
            <a:extLst>
              <a:ext uri="{FF2B5EF4-FFF2-40B4-BE49-F238E27FC236}">
                <a16:creationId xmlns:a16="http://schemas.microsoft.com/office/drawing/2014/main" id="{18FCFE24-E3DA-5543-3DE7-D9F6EB061BAD}"/>
              </a:ext>
            </a:extLst>
          </p:cNvPr>
          <p:cNvSpPr txBox="1"/>
          <p:nvPr/>
        </p:nvSpPr>
        <p:spPr>
          <a:xfrm>
            <a:off x="398884" y="4693498"/>
            <a:ext cx="11460323" cy="1200329"/>
          </a:xfrm>
          <a:prstGeom prst="rect">
            <a:avLst/>
          </a:prstGeom>
          <a:noFill/>
        </p:spPr>
        <p:txBody>
          <a:bodyPr wrap="square">
            <a:spAutoFit/>
          </a:bodyPr>
          <a:lstStyle/>
          <a:p>
            <a:r>
              <a:rPr lang="en-IN" dirty="0"/>
              <a:t>Nature has been splendidly designed to make life habitable. The nature-inspired design has therefore attracted</a:t>
            </a:r>
          </a:p>
          <a:p>
            <a:r>
              <a:rPr lang="en-IN" dirty="0"/>
              <a:t>great interest in recent times. </a:t>
            </a:r>
            <a:r>
              <a:rPr lang="en-US" dirty="0"/>
              <a:t>Nature-inspired design can be adopted in two forms: surface design or structural design.</a:t>
            </a:r>
          </a:p>
          <a:p>
            <a:r>
              <a:rPr lang="en-US" dirty="0"/>
              <a:t>Surface design involves modification of a surface, such as in tailoring the </a:t>
            </a:r>
            <a:r>
              <a:rPr lang="en-US"/>
              <a:t>wetting behavior.</a:t>
            </a:r>
          </a:p>
          <a:p>
            <a:endParaRPr lang="en-IN" dirty="0"/>
          </a:p>
        </p:txBody>
      </p:sp>
    </p:spTree>
    <p:extLst>
      <p:ext uri="{BB962C8B-B14F-4D97-AF65-F5344CB8AC3E}">
        <p14:creationId xmlns:p14="http://schemas.microsoft.com/office/powerpoint/2010/main" val="2288831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1981200" y="274638"/>
            <a:ext cx="8229600" cy="1143000"/>
          </a:xfrm>
          <a:prstGeom prst="rect">
            <a:avLst/>
          </a:prstGeom>
          <a:noFill/>
          <a:ln>
            <a:noFill/>
          </a:ln>
        </p:spPr>
        <p:txBody>
          <a:bodyPr spcFirstLastPara="1" wrap="square" lIns="91425" tIns="45700" rIns="91425" bIns="45700" anchor="ctr" anchorCtr="0">
            <a:noAutofit/>
          </a:bodyPr>
          <a:lstStyle/>
          <a:p>
            <a:pPr>
              <a:buClr>
                <a:srgbClr val="FF0000"/>
              </a:buClr>
            </a:pPr>
            <a:r>
              <a:rPr lang="en-US">
                <a:solidFill>
                  <a:srgbClr val="FF0000"/>
                </a:solidFill>
              </a:rPr>
              <a:t>THE LOTUS LEAF</a:t>
            </a:r>
            <a:endParaRPr>
              <a:solidFill>
                <a:srgbClr val="FF0000"/>
              </a:solidFill>
            </a:endParaRPr>
          </a:p>
        </p:txBody>
      </p:sp>
      <p:sp>
        <p:nvSpPr>
          <p:cNvPr id="107" name="Google Shape;107;p16"/>
          <p:cNvSpPr txBox="1">
            <a:spLocks noGrp="1"/>
          </p:cNvSpPr>
          <p:nvPr>
            <p:ph type="body" idx="1"/>
          </p:nvPr>
        </p:nvSpPr>
        <p:spPr>
          <a:xfrm>
            <a:off x="1981200" y="1600201"/>
            <a:ext cx="8229600" cy="4525963"/>
          </a:xfrm>
          <a:prstGeom prst="rect">
            <a:avLst/>
          </a:prstGeom>
          <a:noFill/>
          <a:ln>
            <a:noFill/>
          </a:ln>
        </p:spPr>
        <p:txBody>
          <a:bodyPr spcFirstLastPara="1" wrap="square" lIns="91425" tIns="45700" rIns="91425" bIns="45700" anchor="t" anchorCtr="0">
            <a:noAutofit/>
          </a:bodyPr>
          <a:lstStyle/>
          <a:p>
            <a:pPr marL="342900" indent="-342900">
              <a:spcBef>
                <a:spcPts val="0"/>
              </a:spcBef>
              <a:buSzPts val="2400"/>
            </a:pPr>
            <a:r>
              <a:rPr lang="en-US" sz="2400">
                <a:latin typeface="Times New Roman"/>
                <a:ea typeface="Times New Roman"/>
                <a:cs typeface="Times New Roman"/>
                <a:sym typeface="Times New Roman"/>
              </a:rPr>
              <a:t>The lotus plant grows in muddy waters, but its leaves emerge clean. </a:t>
            </a:r>
            <a:endParaRPr/>
          </a:p>
          <a:p>
            <a:pPr marL="342900" indent="-342900">
              <a:spcBef>
                <a:spcPts val="480"/>
              </a:spcBef>
              <a:buSzPts val="2400"/>
            </a:pPr>
            <a:r>
              <a:rPr lang="en-US" sz="2400">
                <a:latin typeface="Times New Roman"/>
                <a:ea typeface="Times New Roman"/>
                <a:cs typeface="Times New Roman"/>
                <a:sym typeface="Times New Roman"/>
              </a:rPr>
              <a:t>The leaves are not smooth, yet water rolls off of them and collects dirt along the way. This is called the </a:t>
            </a:r>
            <a:r>
              <a:rPr lang="en-US" sz="2400" u="sng">
                <a:solidFill>
                  <a:schemeClr val="hlink"/>
                </a:solidFill>
                <a:latin typeface="Times New Roman"/>
                <a:ea typeface="Times New Roman"/>
                <a:cs typeface="Times New Roman"/>
                <a:sym typeface="Times New Roman"/>
                <a:hlinkClick r:id="rId3"/>
              </a:rPr>
              <a:t>Lotus Effect</a:t>
            </a:r>
            <a:r>
              <a:rPr lang="en-US" sz="2400">
                <a:latin typeface="Times New Roman"/>
                <a:ea typeface="Times New Roman"/>
                <a:cs typeface="Times New Roman"/>
                <a:sym typeface="Times New Roman"/>
              </a:rPr>
              <a:t>. </a:t>
            </a:r>
            <a:endParaRPr/>
          </a:p>
          <a:p>
            <a:pPr marL="342900" indent="-342900">
              <a:spcBef>
                <a:spcPts val="480"/>
              </a:spcBef>
              <a:buSzPts val="2400"/>
            </a:pPr>
            <a:r>
              <a:rPr lang="en-US" sz="2400">
                <a:latin typeface="Times New Roman"/>
                <a:ea typeface="Times New Roman"/>
                <a:cs typeface="Times New Roman"/>
                <a:sym typeface="Times New Roman"/>
              </a:rPr>
              <a:t>Microscopic structures on the leaf trap air bubbles and repel water with a waxy coating. The result is droplets of </a:t>
            </a:r>
            <a:r>
              <a:rPr lang="en-US" sz="2400" u="sng">
                <a:solidFill>
                  <a:schemeClr val="hlink"/>
                </a:solidFill>
                <a:latin typeface="Times New Roman"/>
                <a:ea typeface="Times New Roman"/>
                <a:cs typeface="Times New Roman"/>
                <a:sym typeface="Times New Roman"/>
                <a:hlinkClick r:id="rId4"/>
              </a:rPr>
              <a:t>water dancing on tiny spikes</a:t>
            </a:r>
            <a:r>
              <a:rPr lang="en-US" sz="2400">
                <a:latin typeface="Times New Roman"/>
                <a:ea typeface="Times New Roman"/>
                <a:cs typeface="Times New Roman"/>
                <a:sym typeface="Times New Roman"/>
              </a:rPr>
              <a:t> instead of a flat surface. Since there’s nothing to cling to, the water is forced to roll away on the slightest decline. </a:t>
            </a:r>
            <a:endParaRPr/>
          </a:p>
          <a:p>
            <a:pPr marL="342900" indent="-342900">
              <a:spcBef>
                <a:spcPts val="480"/>
              </a:spcBef>
              <a:buSzPts val="2400"/>
            </a:pPr>
            <a:r>
              <a:rPr lang="en-US" sz="2400">
                <a:latin typeface="Times New Roman"/>
                <a:ea typeface="Times New Roman"/>
                <a:cs typeface="Times New Roman"/>
                <a:sym typeface="Times New Roman"/>
              </a:rPr>
              <a:t>This super-hydrophobic coating is great against water droplets. </a:t>
            </a:r>
            <a:endParaRPr/>
          </a:p>
          <a:p>
            <a:pPr marL="342900" indent="-190500">
              <a:spcBef>
                <a:spcPts val="480"/>
              </a:spcBef>
              <a:buSzPts val="2400"/>
              <a:buNone/>
            </a:pP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a:spLocks noGrp="1"/>
          </p:cNvSpPr>
          <p:nvPr>
            <p:ph type="title"/>
          </p:nvPr>
        </p:nvSpPr>
        <p:spPr>
          <a:xfrm>
            <a:off x="1981200" y="274638"/>
            <a:ext cx="8229600" cy="1143000"/>
          </a:xfrm>
          <a:prstGeom prst="rect">
            <a:avLst/>
          </a:prstGeom>
          <a:noFill/>
          <a:ln>
            <a:noFill/>
          </a:ln>
        </p:spPr>
        <p:txBody>
          <a:bodyPr spcFirstLastPara="1" wrap="square" lIns="91425" tIns="45700" rIns="91425" bIns="45700" anchor="ctr" anchorCtr="0">
            <a:noAutofit/>
          </a:bodyPr>
          <a:lstStyle/>
          <a:p>
            <a:pPr>
              <a:buClr>
                <a:srgbClr val="FF0000"/>
              </a:buClr>
            </a:pPr>
            <a:r>
              <a:rPr lang="en-US">
                <a:solidFill>
                  <a:srgbClr val="FF0000"/>
                </a:solidFill>
              </a:rPr>
              <a:t>LOTUS LEAF</a:t>
            </a:r>
            <a:endParaRPr>
              <a:solidFill>
                <a:srgbClr val="FF0000"/>
              </a:solidFill>
            </a:endParaRPr>
          </a:p>
        </p:txBody>
      </p:sp>
      <p:sp>
        <p:nvSpPr>
          <p:cNvPr id="113" name="Google Shape;113;p17"/>
          <p:cNvSpPr txBox="1">
            <a:spLocks noGrp="1"/>
          </p:cNvSpPr>
          <p:nvPr>
            <p:ph type="body" idx="1"/>
          </p:nvPr>
        </p:nvSpPr>
        <p:spPr>
          <a:xfrm>
            <a:off x="1981200" y="1600201"/>
            <a:ext cx="8229600" cy="4525963"/>
          </a:xfrm>
          <a:prstGeom prst="rect">
            <a:avLst/>
          </a:prstGeom>
          <a:noFill/>
          <a:ln>
            <a:noFill/>
          </a:ln>
        </p:spPr>
        <p:txBody>
          <a:bodyPr spcFirstLastPara="1" wrap="square" lIns="91425" tIns="45700" rIns="91425" bIns="45700" anchor="t" anchorCtr="0">
            <a:noAutofit/>
          </a:bodyPr>
          <a:lstStyle/>
          <a:p>
            <a:pPr marL="342900" indent="-342900" algn="just">
              <a:spcBef>
                <a:spcPts val="0"/>
              </a:spcBef>
            </a:pPr>
            <a:r>
              <a:rPr lang="en-US"/>
              <a:t>The applications for water repellent and self-cleaning coatings are almost unlimited. Imagine tools and surfaces that bacteria, food and dirt cannot stick to. Imagine clothes that rarely need to be washed. These coatings </a:t>
            </a:r>
            <a:r>
              <a:rPr lang="en-US" u="sng">
                <a:solidFill>
                  <a:schemeClr val="hlink"/>
                </a:solidFill>
                <a:hlinkClick r:id="rId3"/>
              </a:rPr>
              <a:t>already exist</a:t>
            </a:r>
            <a:r>
              <a:rPr lang="en-US"/>
              <a:t> and some are </a:t>
            </a:r>
            <a:r>
              <a:rPr lang="en-US" u="sng">
                <a:solidFill>
                  <a:schemeClr val="hlink"/>
                </a:solidFill>
                <a:hlinkClick r:id="rId4"/>
              </a:rPr>
              <a:t>on the market</a:t>
            </a:r>
            <a:r>
              <a:rPr lang="en-US"/>
              <a:t>. It can also be made with </a:t>
            </a:r>
            <a:r>
              <a:rPr lang="en-US" u="sng">
                <a:solidFill>
                  <a:schemeClr val="hlink"/>
                </a:solidFill>
                <a:hlinkClick r:id="rId5"/>
              </a:rPr>
              <a:t>safer or fewer chemicals</a:t>
            </a:r>
            <a:r>
              <a:rPr lang="en-US"/>
              <a:t> and increase the life cycle of many materials and resources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2057400" y="259081"/>
            <a:ext cx="8229600" cy="45719"/>
          </a:xfrm>
          <a:prstGeom prst="rect">
            <a:avLst/>
          </a:prstGeom>
          <a:noFill/>
          <a:ln>
            <a:noFill/>
          </a:ln>
        </p:spPr>
        <p:txBody>
          <a:bodyPr spcFirstLastPara="1" wrap="square" lIns="91425" tIns="45700" rIns="91425" bIns="45700" anchor="ctr" anchorCtr="0">
            <a:noAutofit/>
          </a:bodyPr>
          <a:lstStyle/>
          <a:p>
            <a:pPr>
              <a:buSzPts val="3960"/>
            </a:pPr>
            <a:endParaRPr sz="3959"/>
          </a:p>
        </p:txBody>
      </p:sp>
      <p:pic>
        <p:nvPicPr>
          <p:cNvPr id="119" name="Google Shape;119;p18"/>
          <p:cNvPicPr preferRelativeResize="0"/>
          <p:nvPr/>
        </p:nvPicPr>
        <p:blipFill rotWithShape="1">
          <a:blip r:embed="rId3">
            <a:alphaModFix/>
          </a:blip>
          <a:srcRect/>
          <a:stretch/>
        </p:blipFill>
        <p:spPr>
          <a:xfrm>
            <a:off x="3124201" y="685800"/>
            <a:ext cx="5780583" cy="2185442"/>
          </a:xfrm>
          <a:prstGeom prst="rect">
            <a:avLst/>
          </a:prstGeom>
          <a:noFill/>
          <a:ln>
            <a:noFill/>
          </a:ln>
        </p:spPr>
      </p:pic>
      <p:sp>
        <p:nvSpPr>
          <p:cNvPr id="120" name="Google Shape;120;p18"/>
          <p:cNvSpPr/>
          <p:nvPr/>
        </p:nvSpPr>
        <p:spPr>
          <a:xfrm>
            <a:off x="1828800" y="3276601"/>
            <a:ext cx="8610600" cy="3170099"/>
          </a:xfrm>
          <a:prstGeom prst="rect">
            <a:avLst/>
          </a:prstGeom>
          <a:noFill/>
          <a:ln>
            <a:noFill/>
          </a:ln>
        </p:spPr>
        <p:txBody>
          <a:bodyPr spcFirstLastPara="1" wrap="square" lIns="91425" tIns="45700" rIns="91425" bIns="45700" anchor="t" anchorCtr="0">
            <a:noAutofit/>
          </a:bodyPr>
          <a:lstStyle/>
          <a:p>
            <a:pPr marL="285750" indent="-285750" algn="just">
              <a:buClr>
                <a:schemeClr val="dk1"/>
              </a:buClr>
              <a:buSzPts val="2000"/>
              <a:buFont typeface="Arial"/>
              <a:buChar char="•"/>
            </a:pPr>
            <a:r>
              <a:rPr lang="en-US" sz="2000">
                <a:solidFill>
                  <a:schemeClr val="dk1"/>
                </a:solidFill>
                <a:latin typeface="Times New Roman"/>
                <a:ea typeface="Times New Roman"/>
                <a:cs typeface="Times New Roman"/>
                <a:sym typeface="Times New Roman"/>
              </a:rPr>
              <a:t>Scientists have found that the basis for the self-cleaning and water-repellent property of lotus leaf lies in the rough structure of the surface of the lotus leaves.</a:t>
            </a:r>
            <a:endParaRPr/>
          </a:p>
          <a:p>
            <a:pPr marL="285750" indent="-285750" algn="just">
              <a:buClr>
                <a:schemeClr val="dk1"/>
              </a:buClr>
              <a:buSzPts val="2000"/>
              <a:buFont typeface="Arial"/>
              <a:buChar char="•"/>
            </a:pPr>
            <a:r>
              <a:rPr lang="en-US" sz="2000">
                <a:solidFill>
                  <a:schemeClr val="dk1"/>
                </a:solidFill>
                <a:latin typeface="Times New Roman"/>
                <a:ea typeface="Times New Roman"/>
                <a:cs typeface="Times New Roman"/>
                <a:sym typeface="Times New Roman"/>
              </a:rPr>
              <a:t>The lotus leaf has a series of protrusions on the order of 10 μm (1.0 x 10</a:t>
            </a:r>
            <a:r>
              <a:rPr lang="en-US" sz="2000" baseline="30000">
                <a:solidFill>
                  <a:schemeClr val="dk1"/>
                </a:solidFill>
                <a:latin typeface="Times New Roman"/>
                <a:ea typeface="Times New Roman"/>
                <a:cs typeface="Times New Roman"/>
                <a:sym typeface="Times New Roman"/>
              </a:rPr>
              <a:t>-</a:t>
            </a:r>
            <a:r>
              <a:rPr lang="en-US" sz="2000">
                <a:solidFill>
                  <a:schemeClr val="dk1"/>
                </a:solidFill>
                <a:latin typeface="Times New Roman"/>
                <a:ea typeface="Times New Roman"/>
                <a:cs typeface="Times New Roman"/>
                <a:sym typeface="Times New Roman"/>
              </a:rPr>
              <a:t> </a:t>
            </a:r>
            <a:r>
              <a:rPr lang="en-US" sz="2000" baseline="30000">
                <a:solidFill>
                  <a:schemeClr val="dk1"/>
                </a:solidFill>
                <a:latin typeface="Times New Roman"/>
                <a:ea typeface="Times New Roman"/>
                <a:cs typeface="Times New Roman"/>
                <a:sym typeface="Times New Roman"/>
              </a:rPr>
              <a:t>5</a:t>
            </a:r>
            <a:r>
              <a:rPr lang="en-US" sz="2000">
                <a:solidFill>
                  <a:schemeClr val="dk1"/>
                </a:solidFill>
                <a:latin typeface="Times New Roman"/>
                <a:ea typeface="Times New Roman"/>
                <a:cs typeface="Times New Roman"/>
                <a:sym typeface="Times New Roman"/>
              </a:rPr>
              <a:t> m) high covering its surface. Each protrusion is itself covered in bumps of a hydrophobic, waxy material that are roughly 100 nm (1 x 10</a:t>
            </a:r>
            <a:r>
              <a:rPr lang="en-US" sz="2000" baseline="30000">
                <a:solidFill>
                  <a:schemeClr val="dk1"/>
                </a:solidFill>
                <a:latin typeface="Times New Roman"/>
                <a:ea typeface="Times New Roman"/>
                <a:cs typeface="Times New Roman"/>
                <a:sym typeface="Times New Roman"/>
              </a:rPr>
              <a:t>-7</a:t>
            </a:r>
            <a:r>
              <a:rPr lang="en-US" sz="2000">
                <a:solidFill>
                  <a:schemeClr val="dk1"/>
                </a:solidFill>
                <a:latin typeface="Times New Roman"/>
                <a:ea typeface="Times New Roman"/>
                <a:cs typeface="Times New Roman"/>
                <a:sym typeface="Times New Roman"/>
              </a:rPr>
              <a:t> m) in height. </a:t>
            </a:r>
            <a:endParaRPr sz="2000">
              <a:solidFill>
                <a:schemeClr val="dk1"/>
              </a:solidFill>
              <a:latin typeface="Times New Roman"/>
              <a:ea typeface="Times New Roman"/>
              <a:cs typeface="Times New Roman"/>
              <a:sym typeface="Times New Roman"/>
            </a:endParaRPr>
          </a:p>
          <a:p>
            <a:pPr marL="285750" indent="-285750" algn="just">
              <a:buClr>
                <a:schemeClr val="dk1"/>
              </a:buClr>
              <a:buSzPts val="2000"/>
              <a:buFont typeface="Arial"/>
              <a:buChar char="•"/>
            </a:pPr>
            <a:r>
              <a:rPr lang="en-US" sz="2000">
                <a:solidFill>
                  <a:schemeClr val="dk1"/>
                </a:solidFill>
                <a:latin typeface="Times New Roman"/>
                <a:ea typeface="Times New Roman"/>
                <a:cs typeface="Times New Roman"/>
                <a:sym typeface="Times New Roman"/>
              </a:rPr>
              <a:t>When water droplets are applied to the lotus leaf, they sit lightly on the tips of the hydrophobic protrusions as if on a bed of nails .This combined structure traps a layer of air in between the surface of the leaf and the water droplet. Hence, the water is not allowed to wet the surface and is easily displaced </a:t>
            </a:r>
            <a:r>
              <a:rPr lang="en-US">
                <a:solidFill>
                  <a:schemeClr val="dk1"/>
                </a:solidFill>
                <a:latin typeface="Times New Roman"/>
                <a:ea typeface="Times New Roman"/>
                <a:cs typeface="Times New Roman"/>
                <a:sym typeface="Times New Roman"/>
              </a:rPr>
              <a:t>.</a:t>
            </a:r>
            <a:endParaRPr sz="160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9"/>
          <p:cNvSpPr txBox="1">
            <a:spLocks noGrp="1"/>
          </p:cNvSpPr>
          <p:nvPr>
            <p:ph type="title"/>
          </p:nvPr>
        </p:nvSpPr>
        <p:spPr>
          <a:xfrm>
            <a:off x="1981200" y="0"/>
            <a:ext cx="8229600" cy="1143000"/>
          </a:xfrm>
          <a:prstGeom prst="rect">
            <a:avLst/>
          </a:prstGeom>
          <a:noFill/>
          <a:ln>
            <a:noFill/>
          </a:ln>
        </p:spPr>
        <p:txBody>
          <a:bodyPr spcFirstLastPara="1" wrap="square" lIns="91425" tIns="45700" rIns="91425" bIns="45700" anchor="ctr" anchorCtr="0">
            <a:noAutofit/>
          </a:bodyPr>
          <a:lstStyle/>
          <a:p>
            <a:r>
              <a:rPr lang="en-US"/>
              <a:t>Lotus leaf effect </a:t>
            </a:r>
            <a:endParaRPr/>
          </a:p>
        </p:txBody>
      </p:sp>
      <p:pic>
        <p:nvPicPr>
          <p:cNvPr id="126" name="Google Shape;126;p19"/>
          <p:cNvPicPr preferRelativeResize="0"/>
          <p:nvPr/>
        </p:nvPicPr>
        <p:blipFill rotWithShape="1">
          <a:blip r:embed="rId3">
            <a:alphaModFix/>
          </a:blip>
          <a:srcRect/>
          <a:stretch/>
        </p:blipFill>
        <p:spPr>
          <a:xfrm>
            <a:off x="3124201" y="1447800"/>
            <a:ext cx="5405331" cy="40348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a:spLocks noGrp="1"/>
          </p:cNvSpPr>
          <p:nvPr>
            <p:ph type="title"/>
          </p:nvPr>
        </p:nvSpPr>
        <p:spPr>
          <a:xfrm>
            <a:off x="1981200" y="274638"/>
            <a:ext cx="8229600" cy="1143000"/>
          </a:xfrm>
          <a:prstGeom prst="rect">
            <a:avLst/>
          </a:prstGeom>
          <a:noFill/>
          <a:ln>
            <a:noFill/>
          </a:ln>
        </p:spPr>
        <p:txBody>
          <a:bodyPr spcFirstLastPara="1" wrap="square" lIns="91425" tIns="45700" rIns="91425" bIns="45700" anchor="ctr" anchorCtr="0">
            <a:noAutofit/>
          </a:bodyPr>
          <a:lstStyle/>
          <a:p>
            <a:pPr>
              <a:buSzPts val="3200"/>
            </a:pPr>
            <a:r>
              <a:rPr lang="en-US" sz="3200">
                <a:latin typeface="Times New Roman"/>
                <a:ea typeface="Times New Roman"/>
                <a:cs typeface="Times New Roman"/>
                <a:sym typeface="Times New Roman"/>
              </a:rPr>
              <a:t>Water on a hydrophilic and hydrophobic surface</a:t>
            </a:r>
            <a:endParaRPr sz="3200">
              <a:latin typeface="Times New Roman"/>
              <a:ea typeface="Times New Roman"/>
              <a:cs typeface="Times New Roman"/>
              <a:sym typeface="Times New Roman"/>
            </a:endParaRPr>
          </a:p>
        </p:txBody>
      </p:sp>
      <p:sp>
        <p:nvSpPr>
          <p:cNvPr id="132" name="Google Shape;132;p20"/>
          <p:cNvSpPr/>
          <p:nvPr/>
        </p:nvSpPr>
        <p:spPr>
          <a:xfrm>
            <a:off x="1752600" y="3581401"/>
            <a:ext cx="8686800" cy="2585323"/>
          </a:xfrm>
          <a:prstGeom prst="rect">
            <a:avLst/>
          </a:prstGeom>
          <a:noFill/>
          <a:ln>
            <a:noFill/>
          </a:ln>
        </p:spPr>
        <p:txBody>
          <a:bodyPr spcFirstLastPara="1" wrap="square" lIns="91425" tIns="45700" rIns="91425" bIns="45700" anchor="t" anchorCtr="0">
            <a:noAutofit/>
          </a:bodyPr>
          <a:lstStyle/>
          <a:p>
            <a:pPr algn="just"/>
            <a:r>
              <a:rPr lang="en-US">
                <a:solidFill>
                  <a:srgbClr val="1D1B10"/>
                </a:solidFill>
                <a:latin typeface="Times New Roman"/>
                <a:ea typeface="Times New Roman"/>
                <a:cs typeface="Times New Roman"/>
                <a:sym typeface="Times New Roman"/>
              </a:rPr>
              <a:t>When a water droplet is in contact with a surface, the shape of the droplet may change depending on the nature of the surface. The water may spread onto the surface, making it "wet". In this case, the angle between the surface and the tangent of the water's surface is small, typically less than 80</a:t>
            </a:r>
            <a:r>
              <a:rPr lang="en-US" baseline="30000">
                <a:solidFill>
                  <a:srgbClr val="1D1B10"/>
                </a:solidFill>
                <a:latin typeface="Times New Roman"/>
                <a:ea typeface="Times New Roman"/>
                <a:cs typeface="Times New Roman"/>
                <a:sym typeface="Times New Roman"/>
              </a:rPr>
              <a:t>o</a:t>
            </a:r>
            <a:r>
              <a:rPr lang="en-US">
                <a:solidFill>
                  <a:srgbClr val="1D1B10"/>
                </a:solidFill>
                <a:latin typeface="Times New Roman"/>
                <a:ea typeface="Times New Roman"/>
                <a:cs typeface="Times New Roman"/>
                <a:sym typeface="Times New Roman"/>
              </a:rPr>
              <a:t> The surface is called hydrophilic or "water-loving". The angle is called the "contact angle". A smaller angle implies that water tends to spread onto the surface. </a:t>
            </a:r>
            <a:endParaRPr/>
          </a:p>
          <a:p>
            <a:pPr algn="just"/>
            <a:r>
              <a:rPr lang="en-US">
                <a:solidFill>
                  <a:srgbClr val="1D1B10"/>
                </a:solidFill>
                <a:latin typeface="Times New Roman"/>
                <a:ea typeface="Times New Roman"/>
                <a:cs typeface="Times New Roman"/>
                <a:sym typeface="Times New Roman"/>
              </a:rPr>
              <a:t>Another scenario is that water clusters together and does not spread on the surface, so the surface does not get "wet". In this case the contact angle is greater than 80</a:t>
            </a:r>
            <a:r>
              <a:rPr lang="en-US" baseline="30000">
                <a:solidFill>
                  <a:srgbClr val="1D1B10"/>
                </a:solidFill>
                <a:latin typeface="Times New Roman"/>
                <a:ea typeface="Times New Roman"/>
                <a:cs typeface="Times New Roman"/>
                <a:sym typeface="Times New Roman"/>
              </a:rPr>
              <a:t>o</a:t>
            </a:r>
            <a:r>
              <a:rPr lang="en-US">
                <a:solidFill>
                  <a:srgbClr val="1D1B10"/>
                </a:solidFill>
                <a:latin typeface="Times New Roman"/>
                <a:ea typeface="Times New Roman"/>
                <a:cs typeface="Times New Roman"/>
                <a:sym typeface="Times New Roman"/>
              </a:rPr>
              <a:t> (Fig. 3b). The surface is called hydrophobic.</a:t>
            </a:r>
            <a:endParaRPr>
              <a:solidFill>
                <a:srgbClr val="1D1B10"/>
              </a:solidFill>
              <a:latin typeface="Times New Roman"/>
              <a:ea typeface="Times New Roman"/>
              <a:cs typeface="Times New Roman"/>
              <a:sym typeface="Times New Roman"/>
            </a:endParaRPr>
          </a:p>
        </p:txBody>
      </p:sp>
      <p:pic>
        <p:nvPicPr>
          <p:cNvPr id="133" name="Google Shape;133;p20"/>
          <p:cNvPicPr preferRelativeResize="0"/>
          <p:nvPr/>
        </p:nvPicPr>
        <p:blipFill rotWithShape="1">
          <a:blip r:embed="rId3">
            <a:alphaModFix/>
          </a:blip>
          <a:srcRect/>
          <a:stretch/>
        </p:blipFill>
        <p:spPr>
          <a:xfrm>
            <a:off x="3238500" y="1217034"/>
            <a:ext cx="5715000" cy="21811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1981200" y="0"/>
            <a:ext cx="8229600" cy="1143000"/>
          </a:xfrm>
          <a:prstGeom prst="rect">
            <a:avLst/>
          </a:prstGeom>
          <a:noFill/>
          <a:ln>
            <a:noFill/>
          </a:ln>
        </p:spPr>
        <p:txBody>
          <a:bodyPr spcFirstLastPara="1" wrap="square" lIns="91425" tIns="45700" rIns="91425" bIns="45700" anchor="ctr" anchorCtr="0">
            <a:noAutofit/>
          </a:bodyPr>
          <a:lstStyle/>
          <a:p>
            <a:pPr>
              <a:buSzPts val="3200"/>
            </a:pPr>
            <a:r>
              <a:rPr lang="en-US" sz="3200">
                <a:latin typeface="Times New Roman"/>
                <a:ea typeface="Times New Roman"/>
                <a:cs typeface="Times New Roman"/>
                <a:sym typeface="Times New Roman"/>
              </a:rPr>
              <a:t>Hydrophilic and hydrophobic surfaces</a:t>
            </a:r>
            <a:endParaRPr/>
          </a:p>
        </p:txBody>
      </p:sp>
      <p:pic>
        <p:nvPicPr>
          <p:cNvPr id="139" name="Google Shape;139;p21"/>
          <p:cNvPicPr preferRelativeResize="0"/>
          <p:nvPr/>
        </p:nvPicPr>
        <p:blipFill rotWithShape="1">
          <a:blip r:embed="rId3">
            <a:alphaModFix/>
          </a:blip>
          <a:srcRect/>
          <a:stretch/>
        </p:blipFill>
        <p:spPr>
          <a:xfrm>
            <a:off x="6477000" y="1600201"/>
            <a:ext cx="4059874" cy="3490157"/>
          </a:xfrm>
          <a:prstGeom prst="rect">
            <a:avLst/>
          </a:prstGeom>
          <a:noFill/>
          <a:ln>
            <a:noFill/>
          </a:ln>
        </p:spPr>
      </p:pic>
      <p:sp>
        <p:nvSpPr>
          <p:cNvPr id="140" name="Google Shape;140;p21"/>
          <p:cNvSpPr/>
          <p:nvPr/>
        </p:nvSpPr>
        <p:spPr>
          <a:xfrm>
            <a:off x="1752600" y="1000036"/>
            <a:ext cx="8305800" cy="646331"/>
          </a:xfrm>
          <a:prstGeom prst="rect">
            <a:avLst/>
          </a:prstGeom>
          <a:noFill/>
          <a:ln>
            <a:noFill/>
          </a:ln>
        </p:spPr>
        <p:txBody>
          <a:bodyPr spcFirstLastPara="1" wrap="square" lIns="91425" tIns="45700" rIns="91425" bIns="45700" anchor="t" anchorCtr="0">
            <a:noAutofit/>
          </a:bodyPr>
          <a:lstStyle/>
          <a:p>
            <a:pPr marL="285750" indent="-285750">
              <a:buClr>
                <a:schemeClr val="dk1"/>
              </a:buClr>
              <a:buSzPts val="1800"/>
              <a:buFont typeface="Arial"/>
              <a:buChar char="•"/>
            </a:pPr>
            <a:r>
              <a:rPr lang="en-US">
                <a:solidFill>
                  <a:schemeClr val="dk1"/>
                </a:solidFill>
                <a:latin typeface="Calibri"/>
                <a:ea typeface="Calibri"/>
                <a:cs typeface="Calibri"/>
                <a:sym typeface="Calibri"/>
              </a:rPr>
              <a:t>Whether the surface is hydrophilic or hydrophobic is determined by the competitions among the surface tensions of water, air, and the surface.</a:t>
            </a:r>
            <a:endParaRPr/>
          </a:p>
        </p:txBody>
      </p:sp>
      <p:sp>
        <p:nvSpPr>
          <p:cNvPr id="141" name="Google Shape;141;p21"/>
          <p:cNvSpPr/>
          <p:nvPr/>
        </p:nvSpPr>
        <p:spPr>
          <a:xfrm>
            <a:off x="1752600" y="1676401"/>
            <a:ext cx="4572000" cy="2301977"/>
          </a:xfrm>
          <a:prstGeom prst="rect">
            <a:avLst/>
          </a:prstGeom>
          <a:noFill/>
          <a:ln>
            <a:noFill/>
          </a:ln>
        </p:spPr>
        <p:txBody>
          <a:bodyPr spcFirstLastPara="1" wrap="square" lIns="91425" tIns="45700" rIns="91425" bIns="45700" anchor="t" anchorCtr="0">
            <a:noAutofit/>
          </a:bodyPr>
          <a:lstStyle/>
          <a:p>
            <a:pPr marL="285750" indent="-285750" algn="just">
              <a:lnSpc>
                <a:spcPct val="115000"/>
              </a:lnSpc>
              <a:buClr>
                <a:schemeClr val="dk1"/>
              </a:buClr>
              <a:buSzPts val="1800"/>
              <a:buFont typeface="Arial"/>
              <a:buChar char="•"/>
            </a:pPr>
            <a:r>
              <a:rPr lang="en-US">
                <a:solidFill>
                  <a:schemeClr val="dk1"/>
                </a:solidFill>
                <a:latin typeface="Times New Roman"/>
                <a:ea typeface="Times New Roman"/>
                <a:cs typeface="Times New Roman"/>
                <a:sym typeface="Times New Roman"/>
              </a:rPr>
              <a:t>Thus we have three surfaces between (i) air and water, (ii) air and the surface, and (iii) water and the surface. </a:t>
            </a:r>
            <a:endParaRPr>
              <a:solidFill>
                <a:schemeClr val="dk1"/>
              </a:solidFill>
              <a:latin typeface="Times New Roman"/>
              <a:ea typeface="Times New Roman"/>
              <a:cs typeface="Times New Roman"/>
              <a:sym typeface="Times New Roman"/>
            </a:endParaRPr>
          </a:p>
          <a:p>
            <a:pPr marL="285750" indent="-285750" algn="just">
              <a:lnSpc>
                <a:spcPct val="115000"/>
              </a:lnSpc>
              <a:buClr>
                <a:schemeClr val="dk1"/>
              </a:buClr>
              <a:buSzPts val="1800"/>
              <a:buFont typeface="Arial"/>
              <a:buChar char="•"/>
            </a:pPr>
            <a:r>
              <a:rPr lang="en-US">
                <a:solidFill>
                  <a:schemeClr val="dk1"/>
                </a:solidFill>
                <a:latin typeface="Times New Roman"/>
                <a:ea typeface="Times New Roman"/>
                <a:cs typeface="Times New Roman"/>
                <a:sym typeface="Times New Roman"/>
              </a:rPr>
              <a:t>Whether the surface is hydrophilic or hydrophobic is determined by the competitions among the surface tensions of these three surfaces.</a:t>
            </a:r>
            <a:endParaRPr sz="1600">
              <a:solidFill>
                <a:schemeClr val="dk1"/>
              </a:solidFill>
              <a:latin typeface="Calibri"/>
              <a:ea typeface="Calibri"/>
              <a:cs typeface="Calibri"/>
              <a:sym typeface="Calibri"/>
            </a:endParaRPr>
          </a:p>
        </p:txBody>
      </p:sp>
      <p:sp>
        <p:nvSpPr>
          <p:cNvPr id="142" name="Google Shape;142;p21"/>
          <p:cNvSpPr/>
          <p:nvPr/>
        </p:nvSpPr>
        <p:spPr>
          <a:xfrm>
            <a:off x="1524000" y="4038601"/>
            <a:ext cx="4572000" cy="1200329"/>
          </a:xfrm>
          <a:prstGeom prst="rect">
            <a:avLst/>
          </a:prstGeom>
          <a:noFill/>
          <a:ln>
            <a:noFill/>
          </a:ln>
        </p:spPr>
        <p:txBody>
          <a:bodyPr spcFirstLastPara="1" wrap="square" lIns="91425" tIns="45700" rIns="91425" bIns="45700" anchor="t" anchorCtr="0">
            <a:noAutofit/>
          </a:bodyPr>
          <a:lstStyle/>
          <a:p>
            <a:pPr marL="465138" indent="-249237">
              <a:buClr>
                <a:schemeClr val="dk1"/>
              </a:buClr>
              <a:buSzPts val="1800"/>
              <a:buFont typeface="Arial"/>
              <a:buChar char="•"/>
            </a:pPr>
            <a:r>
              <a:rPr lang="en-US">
                <a:solidFill>
                  <a:schemeClr val="dk1"/>
                </a:solidFill>
                <a:latin typeface="Times New Roman"/>
                <a:ea typeface="Times New Roman"/>
                <a:cs typeface="Times New Roman"/>
                <a:sym typeface="Times New Roman"/>
              </a:rPr>
              <a:t>Adding bumps onto a flat hydrophobic           surface can turn it into a super-hydrophobic surface, characterized by a large contact angle .</a:t>
            </a:r>
            <a:endParaRPr>
              <a:solidFill>
                <a:schemeClr val="dk1"/>
              </a:solidFill>
              <a:latin typeface="Times New Roman"/>
              <a:ea typeface="Times New Roman"/>
              <a:cs typeface="Times New Roman"/>
              <a:sym typeface="Times New Roman"/>
            </a:endParaRPr>
          </a:p>
        </p:txBody>
      </p:sp>
      <p:sp>
        <p:nvSpPr>
          <p:cNvPr id="143" name="Google Shape;143;p21"/>
          <p:cNvSpPr/>
          <p:nvPr/>
        </p:nvSpPr>
        <p:spPr>
          <a:xfrm>
            <a:off x="1752600" y="5334000"/>
            <a:ext cx="8305800" cy="1477328"/>
          </a:xfrm>
          <a:prstGeom prst="rect">
            <a:avLst/>
          </a:prstGeom>
          <a:noFill/>
          <a:ln>
            <a:noFill/>
          </a:ln>
        </p:spPr>
        <p:txBody>
          <a:bodyPr spcFirstLastPara="1" wrap="square" lIns="91425" tIns="45700" rIns="91425" bIns="45700" anchor="t" anchorCtr="0">
            <a:noAutofit/>
          </a:bodyPr>
          <a:lstStyle/>
          <a:p>
            <a:endParaRPr>
              <a:solidFill>
                <a:schemeClr val="dk1"/>
              </a:solidFill>
              <a:latin typeface="Times New Roman"/>
              <a:ea typeface="Times New Roman"/>
              <a:cs typeface="Times New Roman"/>
              <a:sym typeface="Times New Roman"/>
            </a:endParaRPr>
          </a:p>
          <a:p>
            <a:r>
              <a:rPr lang="en-US">
                <a:solidFill>
                  <a:schemeClr val="dk1"/>
                </a:solidFill>
                <a:latin typeface="Times New Roman"/>
                <a:ea typeface="Times New Roman"/>
                <a:cs typeface="Times New Roman"/>
                <a:sym typeface="Times New Roman"/>
              </a:rPr>
              <a:t>The surface of a lotus leaf is an example of super hydrophobicity. On a super hydrophobic surface, the contact angle is greater than 150</a:t>
            </a:r>
            <a:r>
              <a:rPr lang="en-US" baseline="30000">
                <a:solidFill>
                  <a:schemeClr val="dk1"/>
                </a:solidFill>
                <a:latin typeface="Times New Roman"/>
                <a:ea typeface="Times New Roman"/>
                <a:cs typeface="Times New Roman"/>
                <a:sym typeface="Times New Roman"/>
              </a:rPr>
              <a:t>o</a:t>
            </a:r>
            <a:r>
              <a:rPr lang="en-US">
                <a:solidFill>
                  <a:schemeClr val="dk1"/>
                </a:solidFill>
                <a:latin typeface="Times New Roman"/>
                <a:ea typeface="Times New Roman"/>
                <a:cs typeface="Times New Roman"/>
                <a:sym typeface="Times New Roman"/>
              </a:rPr>
              <a:t>, meaning almost no wetting of the surface by the liquid takes place. This leads to the second property associated with lotus plants — the ability to stay spotlessly clean.</a:t>
            </a:r>
            <a:endParaRPr>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726</TotalTime>
  <Words>2062</Words>
  <Application>Microsoft Office PowerPoint</Application>
  <PresentationFormat>Widescreen</PresentationFormat>
  <Paragraphs>130</Paragraphs>
  <Slides>31</Slides>
  <Notes>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31</vt:i4>
      </vt:variant>
    </vt:vector>
  </HeadingPairs>
  <TitlesOfParts>
    <vt:vector size="37" baseType="lpstr">
      <vt:lpstr>Arial</vt:lpstr>
      <vt:lpstr>Calibri</vt:lpstr>
      <vt:lpstr>Calibri Light</vt:lpstr>
      <vt:lpstr>Times New Roman</vt:lpstr>
      <vt:lpstr>Office Theme</vt:lpstr>
      <vt:lpstr>1_Office Theme</vt:lpstr>
      <vt:lpstr>PowerPoint Presentation</vt:lpstr>
      <vt:lpstr>PowerPoint Presentation</vt:lpstr>
      <vt:lpstr>PowerPoint Presentation</vt:lpstr>
      <vt:lpstr>THE LOTUS LEAF</vt:lpstr>
      <vt:lpstr>LOTUS LEAF</vt:lpstr>
      <vt:lpstr>PowerPoint Presentation</vt:lpstr>
      <vt:lpstr>Lotus leaf effect </vt:lpstr>
      <vt:lpstr>Water on a hydrophilic and hydrophobic surface</vt:lpstr>
      <vt:lpstr>Hydrophilic and hydrophobic surfaces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Uses of human-made super hydrophobic surfaces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nagashree n rao</dc:creator>
  <cp:lastModifiedBy>nagashree n rao</cp:lastModifiedBy>
  <cp:revision>16</cp:revision>
  <dcterms:created xsi:type="dcterms:W3CDTF">2023-08-01T11:08:35Z</dcterms:created>
  <dcterms:modified xsi:type="dcterms:W3CDTF">2023-09-01T07:12:12Z</dcterms:modified>
</cp:coreProperties>
</file>

<file path=docProps/thumbnail.jpeg>
</file>